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2"/>
  </p:notesMasterIdLst>
  <p:sldIdLst>
    <p:sldId id="257" r:id="rId2"/>
    <p:sldId id="258" r:id="rId3"/>
    <p:sldId id="265" r:id="rId4"/>
    <p:sldId id="267" r:id="rId5"/>
    <p:sldId id="268" r:id="rId6"/>
    <p:sldId id="269" r:id="rId7"/>
    <p:sldId id="270" r:id="rId8"/>
    <p:sldId id="272" r:id="rId9"/>
    <p:sldId id="273" r:id="rId10"/>
    <p:sldId id="332" r:id="rId11"/>
    <p:sldId id="260" r:id="rId12"/>
    <p:sldId id="276" r:id="rId13"/>
    <p:sldId id="277" r:id="rId14"/>
    <p:sldId id="278" r:id="rId15"/>
    <p:sldId id="280" r:id="rId16"/>
    <p:sldId id="283" r:id="rId17"/>
    <p:sldId id="284" r:id="rId18"/>
    <p:sldId id="286" r:id="rId19"/>
    <p:sldId id="287" r:id="rId20"/>
    <p:sldId id="288" r:id="rId21"/>
    <p:sldId id="289" r:id="rId22"/>
    <p:sldId id="285" r:id="rId23"/>
    <p:sldId id="297" r:id="rId24"/>
    <p:sldId id="296" r:id="rId25"/>
    <p:sldId id="309" r:id="rId26"/>
    <p:sldId id="313" r:id="rId27"/>
    <p:sldId id="314" r:id="rId28"/>
    <p:sldId id="315" r:id="rId29"/>
    <p:sldId id="316" r:id="rId30"/>
    <p:sldId id="317" r:id="rId31"/>
    <p:sldId id="318" r:id="rId32"/>
    <p:sldId id="319" r:id="rId33"/>
    <p:sldId id="338" r:id="rId34"/>
    <p:sldId id="356" r:id="rId35"/>
    <p:sldId id="377" r:id="rId36"/>
    <p:sldId id="358" r:id="rId37"/>
    <p:sldId id="361" r:id="rId38"/>
    <p:sldId id="357" r:id="rId39"/>
    <p:sldId id="360" r:id="rId40"/>
    <p:sldId id="366" r:id="rId41"/>
    <p:sldId id="367" r:id="rId42"/>
    <p:sldId id="359" r:id="rId43"/>
    <p:sldId id="363" r:id="rId44"/>
    <p:sldId id="362" r:id="rId45"/>
    <p:sldId id="365" r:id="rId46"/>
    <p:sldId id="364" r:id="rId47"/>
    <p:sldId id="368" r:id="rId48"/>
    <p:sldId id="369" r:id="rId49"/>
    <p:sldId id="350" r:id="rId50"/>
    <p:sldId id="353" r:id="rId51"/>
    <p:sldId id="351" r:id="rId52"/>
    <p:sldId id="376" r:id="rId53"/>
    <p:sldId id="354" r:id="rId54"/>
    <p:sldId id="355" r:id="rId55"/>
    <p:sldId id="370" r:id="rId56"/>
    <p:sldId id="371" r:id="rId57"/>
    <p:sldId id="372" r:id="rId58"/>
    <p:sldId id="374" r:id="rId59"/>
    <p:sldId id="373" r:id="rId60"/>
    <p:sldId id="378"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80"/>
    <a:srgbClr val="0066CC"/>
    <a:srgbClr val="777777"/>
    <a:srgbClr val="2C48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09838-1F6A-4AC7-B260-B9199B436651}" type="datetimeFigureOut">
              <a:rPr lang="tr-TR" smtClean="0"/>
              <a:pPr/>
              <a:t>06.01.2015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58DDCF-9C5D-4232-B3F7-B8116F63F98A}" type="slidenum">
              <a:rPr lang="tr-TR" smtClean="0"/>
              <a:pPr/>
              <a:t>‹#›</a:t>
            </a:fld>
            <a:endParaRPr lang="tr-TR"/>
          </a:p>
        </p:txBody>
      </p:sp>
    </p:spTree>
    <p:extLst>
      <p:ext uri="{BB962C8B-B14F-4D97-AF65-F5344CB8AC3E}">
        <p14:creationId xmlns="" xmlns:p14="http://schemas.microsoft.com/office/powerpoint/2010/main" val="134425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58DDCF-9C5D-4232-B3F7-B8116F63F98A}" type="slidenum">
              <a:rPr lang="tr-TR" smtClean="0"/>
              <a:pPr/>
              <a:t>13</a:t>
            </a:fld>
            <a:endParaRPr lang="tr-TR"/>
          </a:p>
        </p:txBody>
      </p:sp>
    </p:spTree>
    <p:extLst>
      <p:ext uri="{BB962C8B-B14F-4D97-AF65-F5344CB8AC3E}">
        <p14:creationId xmlns="" xmlns:p14="http://schemas.microsoft.com/office/powerpoint/2010/main" val="137572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39BEF2EA-DEAC-4E0C-B5D0-289712C6675C}"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39BEF2EA-DEAC-4E0C-B5D0-289712C6675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9BEF2EA-DEAC-4E0C-B5D0-289712C6675C}"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803FA7F-A6E2-4DD4-BCEE-B078E111E94D}" type="datetimeFigureOut">
              <a:rPr lang="tr-TR" smtClean="0"/>
              <a:pPr/>
              <a:t>06.01.2015</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39BEF2EA-DEAC-4E0C-B5D0-289712C6675C}"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803FA7F-A6E2-4DD4-BCEE-B078E111E94D}" type="datetimeFigureOut">
              <a:rPr lang="tr-TR" smtClean="0"/>
              <a:pPr/>
              <a:t>06.01.2015</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9BEF2EA-DEAC-4E0C-B5D0-289712C6675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media/media1.mp4"/><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6792" y="274340"/>
            <a:ext cx="7866928" cy="1138436"/>
          </a:xfrm>
        </p:spPr>
        <p:txBody>
          <a:bodyPr>
            <a:normAutofit/>
          </a:bodyPr>
          <a:lstStyle/>
          <a:p>
            <a:r>
              <a:rPr lang="tr-TR" sz="2800" b="1" dirty="0" smtClean="0">
                <a:latin typeface="Palatino Linotype" panose="02040502050505030304" pitchFamily="18" charset="0"/>
                <a:ea typeface="Tahoma" panose="020B0604030504040204" pitchFamily="34" charset="0"/>
                <a:cs typeface="Tahoma" panose="020B0604030504040204" pitchFamily="34" charset="0"/>
              </a:rPr>
              <a:t>MADDE BAĞIMLILIĞI NEDİR?</a:t>
            </a:r>
            <a:endParaRPr lang="tr-TR" sz="2800" b="1" dirty="0">
              <a:latin typeface="Palatino Linotype" panose="02040502050505030304" pitchFamily="18" charset="0"/>
            </a:endParaRPr>
          </a:p>
        </p:txBody>
      </p:sp>
      <p:sp>
        <p:nvSpPr>
          <p:cNvPr id="2" name="İçerik Yer Tutucusu 1"/>
          <p:cNvSpPr>
            <a:spLocks noGrp="1"/>
          </p:cNvSpPr>
          <p:nvPr>
            <p:ph sz="quarter" idx="1"/>
          </p:nvPr>
        </p:nvSpPr>
        <p:spPr>
          <a:xfrm>
            <a:off x="1043608" y="2104898"/>
            <a:ext cx="6709360" cy="3827880"/>
          </a:xfrm>
        </p:spPr>
        <p:txBody>
          <a:bodyPr>
            <a:normAutofit/>
          </a:bodyPr>
          <a:lstStyle/>
          <a:p>
            <a:pPr marL="0" lvl="0" indent="0" algn="just" fontAlgn="base">
              <a:spcBef>
                <a:spcPts val="1000"/>
              </a:spcBef>
              <a:spcAft>
                <a:spcPts val="1000"/>
              </a:spcAft>
              <a:buNone/>
            </a:pPr>
            <a:r>
              <a:rPr lang="tr-TR" sz="2800" b="1" i="0" dirty="0">
                <a:latin typeface="Palatino Linotype" panose="02040502050505030304" pitchFamily="18" charset="0"/>
                <a:cs typeface="Arial" panose="020B0604020202020204" pitchFamily="34" charset="0"/>
              </a:rPr>
              <a:t>Vücudun bir ya da birden çok işlevini olumsuz yönde etkileyen maddelerin kullanılması, bundan dolayı zarar görüldüğü hâlde bu maddelerin kullanımının </a:t>
            </a:r>
            <a:r>
              <a:rPr lang="tr-TR" sz="2800" b="1" i="0" dirty="0" smtClean="0">
                <a:latin typeface="Palatino Linotype" panose="02040502050505030304" pitchFamily="18" charset="0"/>
                <a:cs typeface="Arial" panose="020B0604020202020204" pitchFamily="34" charset="0"/>
              </a:rPr>
              <a:t>bırakılamaması.</a:t>
            </a:r>
            <a:endParaRPr lang="tr-TR" sz="2800" b="1" i="0" dirty="0">
              <a:latin typeface="Palatino Linotype" panose="02040502050505030304" pitchFamily="18" charset="0"/>
              <a:cs typeface="Arial" panose="020B0604020202020204" pitchFamily="34" charset="0"/>
            </a:endParaRPr>
          </a:p>
          <a:p>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12 Düz Bağlayıcı"/>
          <p:cNvCxnSpPr/>
          <p:nvPr/>
        </p:nvCxnSpPr>
        <p:spPr>
          <a:xfrm>
            <a:off x="138113" y="5733256"/>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 xmlns:p14="http://schemas.microsoft.com/office/powerpoint/2010/main" val="1650049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10" name="Başlık 2"/>
          <p:cNvSpPr>
            <a:spLocks noGrp="1"/>
          </p:cNvSpPr>
          <p:nvPr>
            <p:ph type="title"/>
          </p:nvPr>
        </p:nvSpPr>
        <p:spPr>
          <a:xfrm>
            <a:off x="657225" y="274638"/>
            <a:ext cx="7866063" cy="547687"/>
          </a:xfrm>
        </p:spPr>
        <p:txBody>
          <a:bodyPr>
            <a:normAutofit fontScale="90000"/>
          </a:bodyPr>
          <a:lstStyle/>
          <a:p>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
            </a:r>
            <a:br>
              <a:rPr lang="tr-TR" sz="2800" b="1" dirty="0">
                <a:latin typeface="Palatino Linotype" panose="02040502050505030304" pitchFamily="18" charset="0"/>
                <a:ea typeface="Tahoma" panose="020B0604030504040204" pitchFamily="34" charset="0"/>
                <a:cs typeface="Tahoma" panose="020B0604030504040204" pitchFamily="34" charset="0"/>
              </a:rPr>
            </a:br>
            <a:r>
              <a:rPr lang="tr-TR" sz="2800" b="1" dirty="0">
                <a:latin typeface="Palatino Linotype" panose="02040502050505030304" pitchFamily="18" charset="0"/>
                <a:ea typeface="Tahoma" panose="020B0604030504040204" pitchFamily="34" charset="0"/>
                <a:cs typeface="Tahoma" panose="020B0604030504040204" pitchFamily="34" charset="0"/>
              </a:rPr>
              <a:t>ESRARLA İLGİLİ YANLIŞ İNANÇLAR</a:t>
            </a:r>
            <a:endParaRPr lang="tr-TR" sz="2800" b="1" dirty="0">
              <a:latin typeface="Palatino Linotype" panose="02040502050505030304" pitchFamily="18" charset="0"/>
            </a:endParaRPr>
          </a:p>
        </p:txBody>
      </p:sp>
      <p:graphicFrame>
        <p:nvGraphicFramePr>
          <p:cNvPr id="9" name="Group 43"/>
          <p:cNvGraphicFramePr>
            <a:graphicFrameLocks/>
          </p:cNvGraphicFramePr>
          <p:nvPr>
            <p:extLst>
              <p:ext uri="{D42A27DB-BD31-4B8C-83A1-F6EECF244321}">
                <p14:modId xmlns="" xmlns:p14="http://schemas.microsoft.com/office/powerpoint/2010/main" val="1234706878"/>
              </p:ext>
            </p:extLst>
          </p:nvPr>
        </p:nvGraphicFramePr>
        <p:xfrm>
          <a:off x="249052" y="1268760"/>
          <a:ext cx="8715436" cy="4659536"/>
        </p:xfrm>
        <a:graphic>
          <a:graphicData uri="http://schemas.openxmlformats.org/drawingml/2006/table">
            <a:tbl>
              <a:tblPr>
                <a:tableStyleId>{35758FB7-9AC5-4552-8A53-C91805E547FA}</a:tableStyleId>
              </a:tblPr>
              <a:tblGrid>
                <a:gridCol w="4357718"/>
                <a:gridCol w="4357718"/>
              </a:tblGrid>
              <a:tr h="6125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u="none" strike="noStrike" cap="none" normalizeH="0" baseline="0" dirty="0" smtClean="0">
                          <a:ln>
                            <a:noFill/>
                          </a:ln>
                          <a:effectLst/>
                        </a:rPr>
                        <a:t>YANLIŞ</a:t>
                      </a:r>
                      <a:endParaRPr kumimoji="0" lang="tr-TR" sz="2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u="none" strike="noStrike" cap="none" normalizeH="0" baseline="0" dirty="0" smtClean="0">
                          <a:ln>
                            <a:noFill/>
                          </a:ln>
                          <a:effectLst/>
                        </a:rPr>
                        <a:t>DOĞRU</a:t>
                      </a:r>
                      <a:endParaRPr kumimoji="0" lang="tr-TR" sz="2800" b="0" i="0" u="none" strike="noStrike" cap="none" normalizeH="0" baseline="0" dirty="0" smtClean="0">
                        <a:ln>
                          <a:noFill/>
                        </a:ln>
                        <a:solidFill>
                          <a:schemeClr val="tx1"/>
                        </a:solidFill>
                        <a:effectLst/>
                        <a:latin typeface="Arial" charset="0"/>
                        <a:cs typeface="Arial" charset="0"/>
                      </a:endParaRPr>
                    </a:p>
                  </a:txBody>
                  <a:tcPr horzOverflow="overflow"/>
                </a:tc>
              </a:tr>
              <a:tr h="609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doğal olduğu için zararlı değildir.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Birçok bitki insan için zehirlidir.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2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bağımlılık yapmaz.</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bağımlılık yapar, genellikle diğer maddelere geçiş maddesidir.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1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Esrarın etkisi sadece birkaç saat sürer.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vücutta yağ hücrelerinde depolandığı için etkisi günlerce, haftalarca sürebilir.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2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stresi giderir.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Diğer uyuşturucularda olduğu gibi esrar sadece problemlerle yüzleşmeyi geciktirir.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778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sigaradan ve alkolden daha az zararlıdır.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421 adet kimyasal madde içermektedir. Sigara şeklinde içildiği zaman sigaradan 5 kat daha zararlıdır.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778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zihni açar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zihni sisli hale getirir. Bellek, konuşma, anlama ve karar verme yeteneğini bozar.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pic>
        <p:nvPicPr>
          <p:cNvPr id="11"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3956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quarter" idx="1"/>
          </p:nvPr>
        </p:nvSpPr>
        <p:spPr>
          <a:xfrm>
            <a:off x="3779912" y="260648"/>
            <a:ext cx="3528392" cy="836711"/>
          </a:xfrm>
        </p:spPr>
        <p:txBody>
          <a:bodyPr>
            <a:noAutofit/>
          </a:bodyPr>
          <a:lstStyle/>
          <a:p>
            <a:pPr marL="18288" indent="0">
              <a:buNone/>
            </a:pPr>
            <a:r>
              <a:rPr lang="tr-TR" sz="3200" b="1" dirty="0">
                <a:solidFill>
                  <a:schemeClr val="tx2">
                    <a:tint val="100000"/>
                    <a:shade val="90000"/>
                    <a:satMod val="250000"/>
                    <a:alpha val="100000"/>
                  </a:schemeClr>
                </a:solidFill>
              </a:rPr>
              <a:t>ESRAR</a:t>
            </a:r>
            <a:endParaRPr lang="tr-TR" sz="2800" dirty="0"/>
          </a:p>
        </p:txBody>
      </p:sp>
      <p:pic>
        <p:nvPicPr>
          <p:cNvPr id="4" name="4 İçerik Yer Tutucusu" descr="esrar"/>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a:xfrm>
            <a:off x="4463925" y="1196752"/>
            <a:ext cx="4500563" cy="2428875"/>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9113" y="1196752"/>
            <a:ext cx="4321175"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06800" y="3660718"/>
            <a:ext cx="4357688" cy="253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C:\Users\Habip BOZKURT\Pictures\LOGO_files\LOGO_files\logo_Meb.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5189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179512" y="1628800"/>
            <a:ext cx="8787593" cy="3883114"/>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tr-TR" altLang="tr-TR" sz="2800" dirty="0" smtClean="0"/>
              <a:t>Dream (Rüya), </a:t>
            </a:r>
            <a:r>
              <a:rPr lang="tr-TR" altLang="tr-TR" sz="2800" dirty="0" err="1" smtClean="0"/>
              <a:t>Bombey</a:t>
            </a:r>
            <a:r>
              <a:rPr lang="tr-TR" altLang="tr-TR" sz="2800" dirty="0" smtClean="0"/>
              <a:t> Blue (</a:t>
            </a:r>
            <a:r>
              <a:rPr lang="tr-TR" altLang="tr-TR" sz="2800" dirty="0" err="1" smtClean="0"/>
              <a:t>Bombey</a:t>
            </a:r>
            <a:r>
              <a:rPr lang="tr-TR" altLang="tr-TR" sz="2800" dirty="0" smtClean="0"/>
              <a:t> Mavisi)</a:t>
            </a:r>
          </a:p>
          <a:p>
            <a:pPr marL="457200" indent="-457200" algn="just">
              <a:lnSpc>
                <a:spcPct val="150000"/>
              </a:lnSpc>
              <a:buFont typeface="Arial" panose="020B0604020202020204" pitchFamily="34" charset="0"/>
              <a:buChar char="•"/>
            </a:pPr>
            <a:r>
              <a:rPr lang="tr-TR" altLang="tr-TR" sz="2800" dirty="0" smtClean="0"/>
              <a:t>İlk kez 2002’de Almanya, İspanya, Rusya ve Avustralya gibi ülkelerde rastlanıldı. </a:t>
            </a:r>
          </a:p>
          <a:p>
            <a:pPr marL="457200" indent="-457200" algn="just">
              <a:lnSpc>
                <a:spcPct val="150000"/>
              </a:lnSpc>
              <a:buFont typeface="Arial" panose="020B0604020202020204" pitchFamily="34" charset="0"/>
              <a:buChar char="•"/>
            </a:pPr>
            <a:r>
              <a:rPr lang="tr-TR" altLang="tr-TR" sz="2800" dirty="0" smtClean="0"/>
              <a:t>Bir çok kimyasal madde ihtiva ediyor fakat şu ana kadar iki maddesi tespit edilebilmiştir. </a:t>
            </a:r>
          </a:p>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9" name="Başlık 2"/>
          <p:cNvSpPr>
            <a:spLocks noGrp="1"/>
          </p:cNvSpPr>
          <p:nvPr>
            <p:ph type="title"/>
          </p:nvPr>
        </p:nvSpPr>
        <p:spPr>
          <a:xfrm>
            <a:off x="656792" y="274340"/>
            <a:ext cx="7866928" cy="548680"/>
          </a:xfrm>
        </p:spPr>
        <p:txBody>
          <a:bodyPr>
            <a:normAutofit fontScale="90000"/>
          </a:bodyPr>
          <a:lstStyle/>
          <a:p>
            <a:r>
              <a:rPr lang="tr-TR" sz="2800" b="1" dirty="0" smtClean="0">
                <a:latin typeface="Palatino Linotype" panose="02040502050505030304" pitchFamily="18" charset="0"/>
                <a:ea typeface="Tahoma" panose="020B0604030504040204" pitchFamily="34" charset="0"/>
                <a:cs typeface="Tahoma" panose="020B0604030504040204" pitchFamily="34" charset="0"/>
              </a:rPr>
              <a:t>BONZAİ NEDİR?</a:t>
            </a:r>
            <a:endParaRPr lang="tr-TR" sz="2800" b="1" dirty="0">
              <a:latin typeface="Palatino Linotype" panose="02040502050505030304" pitchFamily="18" charset="0"/>
            </a:endParaRPr>
          </a:p>
        </p:txBody>
      </p:sp>
      <p:pic>
        <p:nvPicPr>
          <p:cNvPr id="10"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1524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51519" y="1052736"/>
            <a:ext cx="8448695" cy="4832092"/>
          </a:xfrm>
          <a:prstGeom prst="rect">
            <a:avLst/>
          </a:prstGeom>
          <a:noFill/>
        </p:spPr>
        <p:txBody>
          <a:bodyPr wrap="square" rtlCol="0">
            <a:spAutoFit/>
          </a:bodyPr>
          <a:lstStyle/>
          <a:p>
            <a:pPr marL="457200" indent="-457200" algn="just">
              <a:buFont typeface="Arial" panose="020B0604020202020204" pitchFamily="34" charset="0"/>
              <a:buChar char="•"/>
            </a:pPr>
            <a:r>
              <a:rPr lang="tr-TR" altLang="tr-TR" sz="2800" dirty="0" smtClean="0"/>
              <a:t>Maddenin içeriğindeki etken madde, benzerlerinden çok daha güçlü ve hızlı bağımlılık yaratıyor. </a:t>
            </a:r>
          </a:p>
          <a:p>
            <a:pPr marL="457200" indent="-457200" algn="just">
              <a:buFont typeface="Arial" panose="020B0604020202020204" pitchFamily="34" charset="0"/>
              <a:buChar char="•"/>
            </a:pPr>
            <a:endParaRPr lang="tr-TR" altLang="tr-TR" sz="2800" dirty="0" smtClean="0"/>
          </a:p>
          <a:p>
            <a:pPr marL="457200" indent="-457200" algn="just">
              <a:buFont typeface="Arial" panose="020B0604020202020204" pitchFamily="34" charset="0"/>
              <a:buChar char="•"/>
            </a:pPr>
            <a:r>
              <a:rPr lang="tr-TR" altLang="tr-TR" sz="2800" dirty="0"/>
              <a:t>İçeriğinde; Amerika ve Afrika’da yetişen bitkiler ve en önemli etken madde olan sentetik </a:t>
            </a:r>
            <a:r>
              <a:rPr lang="tr-TR" altLang="tr-TR" sz="2800" dirty="0" err="1"/>
              <a:t>kannabinoid</a:t>
            </a:r>
            <a:r>
              <a:rPr lang="tr-TR" altLang="tr-TR" sz="2800" dirty="0"/>
              <a:t> bulunmaktadır</a:t>
            </a:r>
            <a:r>
              <a:rPr lang="tr-TR" altLang="tr-TR" sz="2800" dirty="0" smtClean="0"/>
              <a:t>.</a:t>
            </a:r>
          </a:p>
          <a:p>
            <a:pPr marL="457200" indent="-457200" algn="just">
              <a:buFont typeface="Arial" panose="020B0604020202020204" pitchFamily="34" charset="0"/>
              <a:buChar char="•"/>
            </a:pPr>
            <a:endParaRPr lang="tr-TR" altLang="tr-TR" sz="2800" dirty="0" smtClean="0"/>
          </a:p>
          <a:p>
            <a:pPr marL="457200" indent="-457200" algn="just">
              <a:buFont typeface="Arial" panose="020B0604020202020204" pitchFamily="34" charset="0"/>
              <a:buChar char="•"/>
            </a:pPr>
            <a:r>
              <a:rPr lang="tr-TR" altLang="tr-TR" sz="2800" dirty="0" smtClean="0"/>
              <a:t>Kullanıcıları, “büyük bir aptallaşma ve bazen ölüm korkusuna” neden olduğunu söylüyor.</a:t>
            </a:r>
          </a:p>
          <a:p>
            <a:pPr marL="457200" indent="-457200">
              <a:buFont typeface="Arial" panose="020B0604020202020204" pitchFamily="34" charset="0"/>
              <a:buChar char="•"/>
            </a:pPr>
            <a:endParaRPr lang="tr-TR" altLang="tr-TR" sz="2800" dirty="0" smtClean="0"/>
          </a:p>
        </p:txBody>
      </p:sp>
      <p:sp>
        <p:nvSpPr>
          <p:cNvPr id="5" name="Başlık 2"/>
          <p:cNvSpPr>
            <a:spLocks noGrp="1"/>
          </p:cNvSpPr>
          <p:nvPr>
            <p:ph type="title"/>
          </p:nvPr>
        </p:nvSpPr>
        <p:spPr>
          <a:xfrm>
            <a:off x="656792" y="274340"/>
            <a:ext cx="7866928" cy="548680"/>
          </a:xfrm>
        </p:spPr>
        <p:txBody>
          <a:bodyPr>
            <a:normAutofit fontScale="90000"/>
          </a:bodyPr>
          <a:lstStyle/>
          <a:p>
            <a:r>
              <a:rPr lang="tr-TR" sz="2800" b="1" dirty="0" smtClean="0">
                <a:latin typeface="Palatino Linotype" panose="02040502050505030304" pitchFamily="18" charset="0"/>
                <a:ea typeface="Tahoma" panose="020B0604030504040204" pitchFamily="34" charset="0"/>
                <a:cs typeface="Tahoma" panose="020B0604030504040204" pitchFamily="34" charset="0"/>
              </a:rPr>
              <a:t>BONZAİ NEDİR?</a:t>
            </a:r>
            <a:endParaRPr lang="tr-TR" sz="2800" b="1" dirty="0">
              <a:latin typeface="Palatino Linotype" panose="02040502050505030304" pitchFamily="18" charset="0"/>
            </a:endParaRPr>
          </a:p>
        </p:txBody>
      </p:sp>
      <p:pic>
        <p:nvPicPr>
          <p:cNvPr id="6" name="Picture 3" descr="C:\Users\Habip BOZKURT\Pictures\LOGO_files\LOGO_files\logo_Me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7802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179512" y="1628800"/>
            <a:ext cx="8787593" cy="4098558"/>
          </a:xfrm>
          <a:prstGeom prst="rect">
            <a:avLst/>
          </a:prstGeom>
          <a:noFill/>
        </p:spPr>
        <p:txBody>
          <a:bodyPr wrap="square" rtlCol="0">
            <a:spAutoFit/>
          </a:bodyPr>
          <a:lstStyle/>
          <a:p>
            <a:r>
              <a:rPr lang="tr-TR" altLang="tr-TR" sz="2800" dirty="0" smtClean="0"/>
              <a:t>Bonzai içeren maddelerle yapılan deneylerde;</a:t>
            </a:r>
          </a:p>
          <a:p>
            <a:endParaRPr lang="tr-TR" altLang="tr-TR" sz="2800" dirty="0" smtClean="0"/>
          </a:p>
          <a:p>
            <a:pPr marL="457200" indent="-457200">
              <a:buFont typeface="Arial" panose="020B0604020202020204" pitchFamily="34" charset="0"/>
              <a:buChar char="•"/>
            </a:pPr>
            <a:r>
              <a:rPr lang="tr-TR" altLang="tr-TR" sz="2800" dirty="0"/>
              <a:t>K</a:t>
            </a:r>
            <a:r>
              <a:rPr lang="tr-TR" altLang="tr-TR" sz="2800" dirty="0" smtClean="0"/>
              <a:t>alp atışlarında şiddetli hızlanma, </a:t>
            </a:r>
          </a:p>
          <a:p>
            <a:pPr marL="457200" indent="-457200">
              <a:buFont typeface="Arial" panose="020B0604020202020204" pitchFamily="34" charset="0"/>
              <a:buChar char="•"/>
            </a:pPr>
            <a:r>
              <a:rPr lang="tr-TR" altLang="tr-TR" sz="2800" dirty="0"/>
              <a:t>K</a:t>
            </a:r>
            <a:r>
              <a:rPr lang="tr-TR" altLang="tr-TR" sz="2800" dirty="0" smtClean="0"/>
              <a:t>alp krizi hissi, </a:t>
            </a:r>
          </a:p>
          <a:p>
            <a:pPr marL="457200" indent="-457200">
              <a:buFont typeface="Arial" panose="020B0604020202020204" pitchFamily="34" charset="0"/>
              <a:buChar char="•"/>
            </a:pPr>
            <a:r>
              <a:rPr lang="tr-TR" altLang="tr-TR" sz="2800" dirty="0"/>
              <a:t>P</a:t>
            </a:r>
            <a:r>
              <a:rPr lang="tr-TR" altLang="tr-TR" sz="2800" dirty="0" smtClean="0"/>
              <a:t>aranoya, </a:t>
            </a:r>
          </a:p>
          <a:p>
            <a:pPr marL="457200" indent="-457200">
              <a:buFont typeface="Arial" panose="020B0604020202020204" pitchFamily="34" charset="0"/>
              <a:buChar char="•"/>
            </a:pPr>
            <a:r>
              <a:rPr lang="tr-TR" altLang="tr-TR" sz="2800" dirty="0"/>
              <a:t>A</a:t>
            </a:r>
            <a:r>
              <a:rPr lang="tr-TR" altLang="tr-TR" sz="2800" dirty="0" smtClean="0"/>
              <a:t>şırı terleme, </a:t>
            </a:r>
          </a:p>
          <a:p>
            <a:pPr marL="457200" indent="-457200">
              <a:buFont typeface="Arial" panose="020B0604020202020204" pitchFamily="34" charset="0"/>
              <a:buChar char="•"/>
            </a:pPr>
            <a:r>
              <a:rPr lang="tr-TR" altLang="tr-TR" sz="2800" dirty="0"/>
              <a:t>E</a:t>
            </a:r>
            <a:r>
              <a:rPr lang="tr-TR" altLang="tr-TR" sz="2800" dirty="0" smtClean="0"/>
              <a:t>ndişe/kaygı düzeyinde ciddi artışa neden olduğu saptanmış. </a:t>
            </a:r>
          </a:p>
          <a:p>
            <a:pPr>
              <a:spcBef>
                <a:spcPts val="1000"/>
              </a:spcBef>
              <a:spcAft>
                <a:spcPts val="1000"/>
              </a:spcAft>
            </a:pPr>
            <a:endParaRPr lang="tr-TR" sz="2800" b="1" dirty="0">
              <a:latin typeface="+mn-lt"/>
            </a:endParaRPr>
          </a:p>
        </p:txBody>
      </p:sp>
      <p:sp>
        <p:nvSpPr>
          <p:cNvPr id="10" name="Başlık 2"/>
          <p:cNvSpPr>
            <a:spLocks noGrp="1"/>
          </p:cNvSpPr>
          <p:nvPr>
            <p:ph type="title"/>
          </p:nvPr>
        </p:nvSpPr>
        <p:spPr>
          <a:xfrm>
            <a:off x="657225" y="274638"/>
            <a:ext cx="7866063" cy="547687"/>
          </a:xfrm>
        </p:spPr>
        <p:txBody>
          <a:bodyPr>
            <a:normAutofit fontScale="90000"/>
          </a:bodyPr>
          <a:lstStyle/>
          <a:p>
            <a:r>
              <a:rPr lang="tr-TR" sz="2800" b="1" dirty="0" smtClean="0">
                <a:latin typeface="Palatino Linotype" panose="02040502050505030304" pitchFamily="18" charset="0"/>
                <a:ea typeface="Tahoma" panose="020B0604030504040204" pitchFamily="34" charset="0"/>
                <a:cs typeface="Tahoma" panose="020B0604030504040204" pitchFamily="34" charset="0"/>
              </a:rPr>
              <a:t>BONZAİ NEDİR?</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8901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53292" y="116632"/>
            <a:ext cx="6096000" cy="3429000"/>
          </a:xfrm>
        </p:spPr>
      </p:pic>
      <p:pic>
        <p:nvPicPr>
          <p:cNvPr id="5" name="Resim 4"/>
          <p:cNvPicPr>
            <a:picLocks noChangeAspect="1"/>
          </p:cNvPicPr>
          <p:nvPr/>
        </p:nvPicPr>
        <p:blipFill rotWithShape="1">
          <a:blip r:embed="rId3" cstate="print">
            <a:extLst>
              <a:ext uri="{28A0092B-C50C-407E-A947-70E740481C1C}">
                <a14:useLocalDpi xmlns="" xmlns:a14="http://schemas.microsoft.com/office/drawing/2010/main" val="0"/>
              </a:ext>
            </a:extLst>
          </a:blip>
          <a:srcRect b="24083"/>
          <a:stretch/>
        </p:blipFill>
        <p:spPr>
          <a:xfrm>
            <a:off x="2786050" y="3786190"/>
            <a:ext cx="5286375" cy="2082552"/>
          </a:xfrm>
          <a:prstGeom prst="rect">
            <a:avLst/>
          </a:prstGeom>
        </p:spPr>
      </p:pic>
      <p:pic>
        <p:nvPicPr>
          <p:cNvPr id="6" name="Picture 3" descr="C:\Users\Habip BOZKURT\Pictures\LOGO_files\LOGO_files\logo_Meb.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294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138114" y="1268760"/>
            <a:ext cx="8828992" cy="5129609"/>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tr-TR" altLang="tr-TR" sz="2200" b="1" dirty="0"/>
              <a:t>Tiner, </a:t>
            </a:r>
            <a:r>
              <a:rPr lang="tr-TR" altLang="tr-TR" sz="2200" b="1" dirty="0" err="1"/>
              <a:t>U</a:t>
            </a:r>
            <a:r>
              <a:rPr lang="tr-TR" altLang="tr-TR" sz="2200" b="1" dirty="0" err="1" smtClean="0"/>
              <a:t>hu</a:t>
            </a:r>
            <a:r>
              <a:rPr lang="tr-TR" altLang="tr-TR" sz="2200" b="1" dirty="0"/>
              <a:t>, </a:t>
            </a:r>
            <a:r>
              <a:rPr lang="tr-TR" altLang="tr-TR" sz="2200" b="1" dirty="0" err="1" smtClean="0"/>
              <a:t>Bally</a:t>
            </a:r>
            <a:r>
              <a:rPr lang="tr-TR" altLang="tr-TR" sz="2200" b="1" dirty="0" smtClean="0"/>
              <a:t> </a:t>
            </a:r>
            <a:r>
              <a:rPr lang="tr-TR" altLang="tr-TR" sz="2200" b="1" dirty="0"/>
              <a:t>gibi yapıştırıcılar, benzin, aseton, oje, çakmak gazı gibi maddeler uçucu madde kapsamında değerlendirilir. </a:t>
            </a:r>
          </a:p>
          <a:p>
            <a:pPr marL="457200" indent="-457200">
              <a:lnSpc>
                <a:spcPct val="150000"/>
              </a:lnSpc>
              <a:buFont typeface="Wingdings" panose="05000000000000000000" pitchFamily="2" charset="2"/>
              <a:buChar char="ü"/>
            </a:pPr>
            <a:r>
              <a:rPr lang="tr-TR" altLang="tr-TR" sz="2200" b="1" dirty="0"/>
              <a:t>Bunlar genelde bir beze emdirilir veya bir torbaya doldurulur ve buharı içe çekilerek kullanılır.</a:t>
            </a:r>
          </a:p>
          <a:p>
            <a:pPr marL="457200" indent="-457200">
              <a:lnSpc>
                <a:spcPct val="150000"/>
              </a:lnSpc>
              <a:buFont typeface="Wingdings" panose="05000000000000000000" pitchFamily="2" charset="2"/>
              <a:buChar char="ü"/>
            </a:pPr>
            <a:r>
              <a:rPr lang="tr-TR" altLang="tr-TR" sz="2200" b="1" dirty="0"/>
              <a:t>İlk denemede bile kanamaya bağlı ölümlere neden olabilirler.</a:t>
            </a:r>
          </a:p>
          <a:p>
            <a:pPr marL="457200" indent="-457200">
              <a:lnSpc>
                <a:spcPct val="150000"/>
              </a:lnSpc>
              <a:buFont typeface="Wingdings" panose="05000000000000000000" pitchFamily="2" charset="2"/>
              <a:buChar char="ü"/>
            </a:pPr>
            <a:r>
              <a:rPr lang="tr-TR" altLang="tr-TR" sz="2200" b="1" dirty="0"/>
              <a:t>Bağımlılık yapıcı etkisi fazladır. </a:t>
            </a:r>
          </a:p>
          <a:p>
            <a:pPr marL="457200" indent="-457200">
              <a:lnSpc>
                <a:spcPct val="150000"/>
              </a:lnSpc>
              <a:buFont typeface="Wingdings" panose="05000000000000000000" pitchFamily="2" charset="2"/>
              <a:buChar char="ü"/>
            </a:pPr>
            <a:r>
              <a:rPr lang="tr-TR" altLang="tr-TR" sz="2200" b="1" dirty="0"/>
              <a:t>Belirgin bir kokusu vardır ama kokusunun anlaşılmaması için bu maddeler kullanıldıktan sonra sakız çiğnenmekte veya alkol alınmaktadır.</a:t>
            </a:r>
          </a:p>
          <a:p>
            <a:pPr marL="280988" indent="-280988">
              <a:spcBef>
                <a:spcPts val="1000"/>
              </a:spcBef>
              <a:spcAft>
                <a:spcPts val="1000"/>
              </a:spcAft>
              <a:buFont typeface="Wingdings" panose="05000000000000000000" pitchFamily="2" charset="2"/>
              <a:buChar char="§"/>
            </a:pPr>
            <a:endParaRPr lang="tr-TR" sz="2200" b="1" dirty="0"/>
          </a:p>
        </p:txBody>
      </p:sp>
      <p:sp>
        <p:nvSpPr>
          <p:cNvPr id="10" name="Başlık 2"/>
          <p:cNvSpPr>
            <a:spLocks noGrp="1"/>
          </p:cNvSpPr>
          <p:nvPr>
            <p:ph type="title"/>
          </p:nvPr>
        </p:nvSpPr>
        <p:spPr>
          <a:xfrm>
            <a:off x="657225" y="274638"/>
            <a:ext cx="7866063" cy="547687"/>
          </a:xfrm>
        </p:spPr>
        <p:txBody>
          <a:bodyPr>
            <a:normAutofit fontScale="90000"/>
          </a:bodyPr>
          <a:lstStyle/>
          <a:p>
            <a:r>
              <a:rPr lang="tr-TR" sz="2800" b="1" dirty="0">
                <a:latin typeface="Palatino Linotype" panose="02040502050505030304" pitchFamily="18" charset="0"/>
                <a:ea typeface="Tahoma" panose="020B0604030504040204" pitchFamily="34" charset="0"/>
                <a:cs typeface="Tahoma" panose="020B0604030504040204" pitchFamily="34" charset="0"/>
              </a:rPr>
              <a:t>UÇUCU MADDELER</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224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213408" y="991425"/>
            <a:ext cx="8828992" cy="517064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tr-TR" altLang="tr-TR" sz="2200" b="1" dirty="0"/>
              <a:t>Ciddi bir sarhoşluk, denge bozukluğu, yürüme güçlüğüne neden olur</a:t>
            </a:r>
            <a:r>
              <a:rPr lang="tr-TR" altLang="tr-TR" sz="2200" b="1" dirty="0" smtClean="0"/>
              <a:t>.</a:t>
            </a:r>
            <a:endParaRPr lang="tr-TR" altLang="tr-TR" sz="2200" b="1" dirty="0"/>
          </a:p>
          <a:p>
            <a:pPr marL="457200" indent="-457200">
              <a:lnSpc>
                <a:spcPct val="150000"/>
              </a:lnSpc>
              <a:buFont typeface="Wingdings" panose="05000000000000000000" pitchFamily="2" charset="2"/>
              <a:buChar char="ü"/>
            </a:pPr>
            <a:r>
              <a:rPr lang="tr-TR" altLang="tr-TR" sz="2200" b="1" dirty="0"/>
              <a:t>Baş ağrısı, bulantı, kusma, tıkanma, boğulma ve buna bağlı olarak ani ölümler meydana getirir</a:t>
            </a:r>
            <a:r>
              <a:rPr lang="tr-TR" altLang="tr-TR" sz="2200" b="1" dirty="0" smtClean="0"/>
              <a:t>.</a:t>
            </a:r>
            <a:endParaRPr lang="tr-TR" altLang="tr-TR" sz="2200" b="1" dirty="0"/>
          </a:p>
          <a:p>
            <a:pPr marL="457200" indent="-457200">
              <a:lnSpc>
                <a:spcPct val="150000"/>
              </a:lnSpc>
              <a:buFont typeface="Wingdings" panose="05000000000000000000" pitchFamily="2" charset="2"/>
              <a:buChar char="ü"/>
            </a:pPr>
            <a:r>
              <a:rPr lang="tr-TR" altLang="tr-TR" sz="2200" b="1" dirty="0"/>
              <a:t>Kalıcı beyin hasarları oluşturur ve öğrenme, yargılama gibi yeteneklerini bozar. </a:t>
            </a:r>
          </a:p>
          <a:p>
            <a:pPr marL="457200" indent="-457200">
              <a:lnSpc>
                <a:spcPct val="150000"/>
              </a:lnSpc>
              <a:buFont typeface="Wingdings" panose="05000000000000000000" pitchFamily="2" charset="2"/>
              <a:buChar char="ü"/>
            </a:pPr>
            <a:r>
              <a:rPr lang="tr-TR" altLang="tr-TR" sz="2200" b="1" dirty="0"/>
              <a:t>Madde etkisindeki kişi </a:t>
            </a:r>
            <a:r>
              <a:rPr lang="tr-TR" altLang="tr-TR" sz="2200" b="1" dirty="0" smtClean="0"/>
              <a:t>agresif, öfkeli, </a:t>
            </a:r>
            <a:r>
              <a:rPr lang="tr-TR" altLang="tr-TR" sz="2200" b="1" dirty="0"/>
              <a:t>saldırgan olur</a:t>
            </a:r>
            <a:r>
              <a:rPr lang="tr-TR" altLang="tr-TR" sz="2200" b="1" dirty="0" smtClean="0"/>
              <a:t>.</a:t>
            </a:r>
            <a:endParaRPr lang="tr-TR" altLang="tr-TR" sz="2200" b="1" dirty="0"/>
          </a:p>
          <a:p>
            <a:pPr marL="457200" indent="-457200">
              <a:lnSpc>
                <a:spcPct val="150000"/>
              </a:lnSpc>
              <a:buFont typeface="Wingdings" panose="05000000000000000000" pitchFamily="2" charset="2"/>
              <a:buChar char="ü"/>
            </a:pPr>
            <a:r>
              <a:rPr lang="tr-TR" altLang="tr-TR" sz="2200" b="1" dirty="0"/>
              <a:t>Sanılanın aksine sadece sokak çocukları tarafından kullanılmaz, elde edilmesi kolay olduğundan kullanımı son derece yaygındır</a:t>
            </a:r>
            <a:r>
              <a:rPr lang="tr-TR" altLang="tr-TR" sz="2200" b="1" dirty="0" smtClean="0"/>
              <a:t>.</a:t>
            </a:r>
            <a:endParaRPr lang="tr-TR" altLang="tr-TR" sz="2200" b="1" dirty="0"/>
          </a:p>
        </p:txBody>
      </p:sp>
      <p:sp>
        <p:nvSpPr>
          <p:cNvPr id="10" name="Başlık 2"/>
          <p:cNvSpPr>
            <a:spLocks noGrp="1"/>
          </p:cNvSpPr>
          <p:nvPr>
            <p:ph type="title"/>
          </p:nvPr>
        </p:nvSpPr>
        <p:spPr>
          <a:xfrm>
            <a:off x="657225" y="274638"/>
            <a:ext cx="7866063" cy="547687"/>
          </a:xfrm>
        </p:spPr>
        <p:txBody>
          <a:bodyPr>
            <a:normAutofit fontScale="90000"/>
          </a:bodyPr>
          <a:lstStyle/>
          <a:p>
            <a:r>
              <a:rPr lang="tr-TR" sz="2800" b="1" dirty="0">
                <a:latin typeface="Palatino Linotype" panose="02040502050505030304" pitchFamily="18" charset="0"/>
                <a:ea typeface="Tahoma" panose="020B0604030504040204" pitchFamily="34" charset="0"/>
                <a:cs typeface="Tahoma" panose="020B0604030504040204" pitchFamily="34" charset="0"/>
              </a:rPr>
              <a:t>UÇUCU MADDELER</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3767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213408" y="991425"/>
            <a:ext cx="8828992" cy="517064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tr-TR" altLang="tr-TR" sz="2200" b="1" dirty="0"/>
              <a:t>Yer altı imalathanelerinde tasarlanmış sentetik kimyasal bir maddedir.</a:t>
            </a:r>
          </a:p>
          <a:p>
            <a:pPr marL="457200" indent="-457200">
              <a:lnSpc>
                <a:spcPct val="150000"/>
              </a:lnSpc>
              <a:buFont typeface="Wingdings" panose="05000000000000000000" pitchFamily="2" charset="2"/>
              <a:buChar char="ü"/>
            </a:pPr>
            <a:r>
              <a:rPr lang="tr-TR" altLang="tr-TR" sz="2200" b="1" dirty="0" err="1"/>
              <a:t>Ecstasy</a:t>
            </a:r>
            <a:r>
              <a:rPr lang="tr-TR" altLang="tr-TR" sz="2200" b="1" dirty="0"/>
              <a:t> haplar şeklinde satılır. Üzerinde çeşitli amblemler  bulunur.</a:t>
            </a:r>
          </a:p>
          <a:p>
            <a:pPr marL="457200" indent="-457200">
              <a:lnSpc>
                <a:spcPct val="150000"/>
              </a:lnSpc>
              <a:buFont typeface="Wingdings" panose="05000000000000000000" pitchFamily="2" charset="2"/>
              <a:buChar char="ü"/>
            </a:pPr>
            <a:r>
              <a:rPr lang="tr-TR" altLang="tr-TR" sz="2200" b="1" dirty="0"/>
              <a:t>Etkisi 6-12 saat kadar sürer.  Pıt, </a:t>
            </a:r>
            <a:r>
              <a:rPr lang="tr-TR" altLang="tr-TR" sz="2200" b="1" dirty="0" err="1"/>
              <a:t>mitsubishi</a:t>
            </a:r>
            <a:r>
              <a:rPr lang="tr-TR" altLang="tr-TR" sz="2200" b="1" dirty="0"/>
              <a:t>, çılgın, </a:t>
            </a:r>
            <a:r>
              <a:rPr lang="tr-TR" altLang="tr-TR" sz="2200" b="1" dirty="0" err="1"/>
              <a:t>max</a:t>
            </a:r>
            <a:r>
              <a:rPr lang="tr-TR" altLang="tr-TR" sz="2200" b="1" dirty="0"/>
              <a:t>, roket, adem, yuvarlak, </a:t>
            </a:r>
            <a:r>
              <a:rPr lang="tr-TR" altLang="tr-TR" sz="2200" b="1" dirty="0" err="1"/>
              <a:t>eks</a:t>
            </a:r>
            <a:r>
              <a:rPr lang="tr-TR" altLang="tr-TR" sz="2200" b="1" dirty="0"/>
              <a:t>, X gibi adları vardır.</a:t>
            </a:r>
          </a:p>
          <a:p>
            <a:pPr marL="457200" indent="-457200">
              <a:lnSpc>
                <a:spcPct val="150000"/>
              </a:lnSpc>
              <a:buFont typeface="Wingdings" panose="05000000000000000000" pitchFamily="2" charset="2"/>
              <a:buChar char="ü"/>
            </a:pPr>
            <a:r>
              <a:rPr lang="tr-TR" altLang="tr-TR" sz="2200" b="1" dirty="0"/>
              <a:t>İçen kişilerde enerji artışı ve karşı cinse yakınlık hissi oluşturur. </a:t>
            </a:r>
          </a:p>
          <a:p>
            <a:pPr marL="457200" indent="-457200">
              <a:lnSpc>
                <a:spcPct val="150000"/>
              </a:lnSpc>
              <a:buFont typeface="Wingdings" panose="05000000000000000000" pitchFamily="2" charset="2"/>
              <a:buChar char="ü"/>
            </a:pPr>
            <a:r>
              <a:rPr lang="tr-TR" altLang="tr-TR" sz="2200" b="1" dirty="0"/>
              <a:t>Bu nedenle genelde diskolar, partilerde veya barlarda kullanılır. </a:t>
            </a:r>
          </a:p>
        </p:txBody>
      </p:sp>
      <p:sp>
        <p:nvSpPr>
          <p:cNvPr id="10" name="Başlık 2"/>
          <p:cNvSpPr>
            <a:spLocks noGrp="1"/>
          </p:cNvSpPr>
          <p:nvPr>
            <p:ph type="title"/>
          </p:nvPr>
        </p:nvSpPr>
        <p:spPr>
          <a:xfrm>
            <a:off x="657225" y="274638"/>
            <a:ext cx="7866063" cy="547687"/>
          </a:xfrm>
        </p:spPr>
        <p:txBody>
          <a:bodyPr>
            <a:normAutofit fontScale="90000"/>
          </a:bodyPr>
          <a:lstStyle/>
          <a:p>
            <a:r>
              <a:rPr lang="tr-TR" sz="2800" b="1" dirty="0">
                <a:latin typeface="Palatino Linotype" panose="02040502050505030304" pitchFamily="18" charset="0"/>
                <a:ea typeface="Tahoma" panose="020B0604030504040204" pitchFamily="34" charset="0"/>
                <a:cs typeface="Tahoma" panose="020B0604030504040204" pitchFamily="34" charset="0"/>
              </a:rPr>
              <a:t>ECSTACY</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4182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213408" y="991425"/>
            <a:ext cx="8828992" cy="4154984"/>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tr-TR" altLang="tr-TR" sz="2200" b="1" dirty="0" smtClean="0"/>
              <a:t>Koordinasyon </a:t>
            </a:r>
            <a:r>
              <a:rPr lang="tr-TR" altLang="tr-TR" sz="2200" b="1" dirty="0"/>
              <a:t>bozukluğu, vücut ısısında ve kan basıncında artış, böbreklerde hasar, bulanık görme, ağızda kuruluk, titreme, terleme, bulantı  ve kalp ritminde bozukluğa neden olur.</a:t>
            </a:r>
          </a:p>
          <a:p>
            <a:pPr marL="457200" indent="-457200">
              <a:lnSpc>
                <a:spcPct val="150000"/>
              </a:lnSpc>
              <a:buFont typeface="Wingdings" panose="05000000000000000000" pitchFamily="2" charset="2"/>
              <a:buChar char="ü"/>
            </a:pPr>
            <a:r>
              <a:rPr lang="tr-TR" altLang="tr-TR" sz="2200" b="1" dirty="0"/>
              <a:t>Depresyon, paranoya, </a:t>
            </a:r>
            <a:r>
              <a:rPr lang="tr-TR" altLang="tr-TR" sz="2200" b="1" dirty="0" err="1"/>
              <a:t>anksiyete</a:t>
            </a:r>
            <a:r>
              <a:rPr lang="tr-TR" altLang="tr-TR" sz="2200" b="1" dirty="0"/>
              <a:t>, şaşkınlık yaşanır.</a:t>
            </a:r>
          </a:p>
          <a:p>
            <a:pPr marL="457200" indent="-457200">
              <a:lnSpc>
                <a:spcPct val="150000"/>
              </a:lnSpc>
              <a:buFont typeface="Wingdings" panose="05000000000000000000" pitchFamily="2" charset="2"/>
              <a:buChar char="ü"/>
            </a:pPr>
            <a:r>
              <a:rPr lang="tr-TR" altLang="tr-TR" sz="2200" b="1" dirty="0" err="1"/>
              <a:t>Ecstasy</a:t>
            </a:r>
            <a:r>
              <a:rPr lang="tr-TR" altLang="tr-TR" sz="2200" b="1" dirty="0"/>
              <a:t> bağımlılık yapar ve kişi onsuz eğlenemez hale gelir. </a:t>
            </a:r>
          </a:p>
          <a:p>
            <a:pPr marL="457200" indent="-457200">
              <a:lnSpc>
                <a:spcPct val="150000"/>
              </a:lnSpc>
              <a:buFont typeface="Wingdings" panose="05000000000000000000" pitchFamily="2" charset="2"/>
              <a:buChar char="ü"/>
            </a:pPr>
            <a:r>
              <a:rPr lang="tr-TR" altLang="tr-TR" sz="2200" b="1" dirty="0"/>
              <a:t>Kalp veya böbrek yetmezliği olanlarda ani ölümlere neden olabilmektedir. </a:t>
            </a:r>
          </a:p>
        </p:txBody>
      </p:sp>
      <p:sp>
        <p:nvSpPr>
          <p:cNvPr id="10" name="Başlık 2"/>
          <p:cNvSpPr>
            <a:spLocks noGrp="1"/>
          </p:cNvSpPr>
          <p:nvPr>
            <p:ph type="title"/>
          </p:nvPr>
        </p:nvSpPr>
        <p:spPr>
          <a:xfrm>
            <a:off x="657225" y="274638"/>
            <a:ext cx="7866063" cy="547687"/>
          </a:xfrm>
        </p:spPr>
        <p:txBody>
          <a:bodyPr>
            <a:normAutofit fontScale="90000"/>
          </a:bodyPr>
          <a:lstStyle/>
          <a:p>
            <a:r>
              <a:rPr lang="tr-TR" sz="2800" b="1" dirty="0">
                <a:latin typeface="Palatino Linotype" panose="02040502050505030304" pitchFamily="18" charset="0"/>
                <a:ea typeface="Tahoma" panose="020B0604030504040204" pitchFamily="34" charset="0"/>
                <a:cs typeface="Tahoma" panose="020B0604030504040204" pitchFamily="34" charset="0"/>
              </a:rPr>
              <a:t>ECSTACY</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654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387798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latin typeface="+mn-lt"/>
              </a:rPr>
              <a:t>Her </a:t>
            </a:r>
            <a:r>
              <a:rPr lang="tr-TR" sz="2800" b="1" dirty="0">
                <a:latin typeface="+mn-lt"/>
              </a:rPr>
              <a:t>durum ve koşulda maddeyi almak için engellenemeyen bir arzu ve istek duyar.</a:t>
            </a:r>
          </a:p>
          <a:p>
            <a:pPr marL="280988" indent="-280988">
              <a:spcBef>
                <a:spcPts val="1000"/>
              </a:spcBef>
              <a:spcAft>
                <a:spcPts val="1000"/>
              </a:spcAft>
              <a:buFont typeface="Wingdings" panose="05000000000000000000" pitchFamily="2" charset="2"/>
              <a:buChar char="§"/>
            </a:pPr>
            <a:r>
              <a:rPr lang="tr-TR" sz="2800" b="1" dirty="0" smtClean="0">
                <a:latin typeface="+mn-lt"/>
              </a:rPr>
              <a:t>Madde </a:t>
            </a:r>
            <a:r>
              <a:rPr lang="tr-TR" sz="2800" b="1" dirty="0">
                <a:latin typeface="+mn-lt"/>
              </a:rPr>
              <a:t>kullanımına ara verdiğinde yoksunluk belirtileri yaşar.</a:t>
            </a:r>
          </a:p>
          <a:p>
            <a:pPr marL="280988" indent="-280988">
              <a:spcBef>
                <a:spcPts val="1000"/>
              </a:spcBef>
              <a:spcAft>
                <a:spcPts val="1000"/>
              </a:spcAft>
              <a:buFont typeface="Wingdings" panose="05000000000000000000" pitchFamily="2" charset="2"/>
              <a:buChar char="§"/>
            </a:pPr>
            <a:r>
              <a:rPr lang="tr-TR" sz="2800" b="1" dirty="0" smtClean="0">
                <a:latin typeface="+mn-lt"/>
              </a:rPr>
              <a:t>Zamanla </a:t>
            </a:r>
            <a:r>
              <a:rPr lang="tr-TR" sz="2800" b="1" dirty="0">
                <a:latin typeface="+mn-lt"/>
              </a:rPr>
              <a:t>madde kullanımını ve dozunu arttırır.</a:t>
            </a:r>
          </a:p>
          <a:p>
            <a:pPr marL="280988" indent="-280988">
              <a:spcBef>
                <a:spcPts val="1000"/>
              </a:spcBef>
              <a:spcAft>
                <a:spcPts val="1000"/>
              </a:spcAft>
              <a:buFont typeface="Wingdings" panose="05000000000000000000" pitchFamily="2" charset="2"/>
              <a:buChar char="§"/>
            </a:pPr>
            <a:r>
              <a:rPr lang="tr-TR" sz="2800" b="1" dirty="0" smtClean="0">
                <a:latin typeface="+mn-lt"/>
              </a:rPr>
              <a:t>Zamanının </a:t>
            </a:r>
            <a:r>
              <a:rPr lang="tr-TR" sz="2800" b="1" dirty="0">
                <a:latin typeface="+mn-lt"/>
              </a:rPr>
              <a:t>büyük bir dilimini madde arayarak geçirir.</a:t>
            </a:r>
          </a:p>
        </p:txBody>
      </p:sp>
      <p:sp>
        <p:nvSpPr>
          <p:cNvPr id="5" name="14 Dikdörtgen"/>
          <p:cNvSpPr>
            <a:spLocks noChangeArrowheads="1"/>
          </p:cNvSpPr>
          <p:nvPr/>
        </p:nvSpPr>
        <p:spPr bwMode="auto">
          <a:xfrm>
            <a:off x="683568" y="148672"/>
            <a:ext cx="637007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latin typeface="Palatino Linotype" panose="02040502050505030304" pitchFamily="18" charset="0"/>
              </a:rPr>
              <a:t>ANA HATLARIYLA </a:t>
            </a:r>
          </a:p>
          <a:p>
            <a:pPr eaLnBrk="1" hangingPunct="1"/>
            <a:r>
              <a:rPr lang="tr-TR" sz="2800" b="1" dirty="0" smtClean="0">
                <a:latin typeface="Palatino Linotype" panose="02040502050505030304" pitchFamily="18" charset="0"/>
              </a:rPr>
              <a:t>BİR BAĞIMLININ YAŞADIKLARI…</a:t>
            </a:r>
            <a:endParaRPr lang="tr-TR" sz="2800" b="1" dirty="0">
              <a:latin typeface="Palatino Linotype" panose="02040502050505030304" pitchFamily="18" charset="0"/>
            </a:endParaRPr>
          </a:p>
        </p:txBody>
      </p:sp>
      <p:cxnSp>
        <p:nvCxnSpPr>
          <p:cNvPr id="6" name="12 Düz Bağlayıcı"/>
          <p:cNvCxnSpPr/>
          <p:nvPr/>
        </p:nvCxnSpPr>
        <p:spPr>
          <a:xfrm>
            <a:off x="0" y="1268760"/>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8"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5808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10" name="Başlık 2"/>
          <p:cNvSpPr>
            <a:spLocks noGrp="1"/>
          </p:cNvSpPr>
          <p:nvPr>
            <p:ph type="title"/>
          </p:nvPr>
        </p:nvSpPr>
        <p:spPr>
          <a:xfrm>
            <a:off x="657225" y="274638"/>
            <a:ext cx="7866063" cy="547687"/>
          </a:xfrm>
        </p:spPr>
        <p:txBody>
          <a:bodyPr>
            <a:normAutofit fontScale="90000"/>
          </a:bodyPr>
          <a:lstStyle/>
          <a:p>
            <a:r>
              <a:rPr lang="tr-TR" sz="2800" b="1" dirty="0">
                <a:latin typeface="Palatino Linotype" panose="02040502050505030304" pitchFamily="18" charset="0"/>
                <a:ea typeface="Tahoma" panose="020B0604030504040204" pitchFamily="34" charset="0"/>
                <a:cs typeface="Tahoma" panose="020B0604030504040204" pitchFamily="34" charset="0"/>
              </a:rPr>
              <a:t>ECSTACY</a:t>
            </a:r>
            <a:endParaRPr lang="tr-TR" sz="2800" b="1" dirty="0">
              <a:latin typeface="Palatino Linotype" panose="02040502050505030304" pitchFamily="18" charset="0"/>
            </a:endParaRPr>
          </a:p>
        </p:txBody>
      </p:sp>
      <p:pic>
        <p:nvPicPr>
          <p:cNvPr id="9" name="Picture 5" descr="Ecstasy Hakkında Bilinmesi Gereken Maddel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908720"/>
            <a:ext cx="8286750" cy="511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C:\Users\Habip BOZKURT\Pictures\LOGO_files\LOGO_files\logo_Me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763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213408" y="1268760"/>
            <a:ext cx="8828992" cy="3647152"/>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tr-TR" altLang="tr-TR" sz="2200" b="1" dirty="0"/>
              <a:t>Haşhaş bitkisinin kurutulmuş sıvısından elde edilir.</a:t>
            </a:r>
          </a:p>
          <a:p>
            <a:pPr marL="457200" indent="-457200">
              <a:lnSpc>
                <a:spcPct val="150000"/>
              </a:lnSpc>
              <a:buFont typeface="Wingdings" panose="05000000000000000000" pitchFamily="2" charset="2"/>
              <a:buChar char="ü"/>
            </a:pPr>
            <a:r>
              <a:rPr lang="tr-TR" altLang="tr-TR" sz="2200" b="1" dirty="0"/>
              <a:t>Beyazdan koyu kahverengiye kadar değişik renklerde olabilir.</a:t>
            </a:r>
          </a:p>
          <a:p>
            <a:pPr marL="457200" indent="-457200">
              <a:lnSpc>
                <a:spcPct val="150000"/>
              </a:lnSpc>
              <a:buFont typeface="Wingdings" panose="05000000000000000000" pitchFamily="2" charset="2"/>
              <a:buChar char="ü"/>
            </a:pPr>
            <a:r>
              <a:rPr lang="tr-TR" altLang="tr-TR" sz="2200" b="1" dirty="0"/>
              <a:t>Sigaraya sarılabilir, buruna çekilebilir, damar içine verilebilir veya dumanı içe çekilebilir.</a:t>
            </a:r>
          </a:p>
          <a:p>
            <a:pPr marL="457200" indent="-457200">
              <a:lnSpc>
                <a:spcPct val="150000"/>
              </a:lnSpc>
              <a:buFont typeface="Wingdings" panose="05000000000000000000" pitchFamily="2" charset="2"/>
              <a:buChar char="ü"/>
            </a:pPr>
            <a:r>
              <a:rPr lang="tr-TR" altLang="tr-TR" sz="2200" b="1" dirty="0"/>
              <a:t>Vuruş, </a:t>
            </a:r>
            <a:r>
              <a:rPr lang="tr-TR" altLang="tr-TR" sz="2200" b="1" dirty="0" err="1"/>
              <a:t>eyç</a:t>
            </a:r>
            <a:r>
              <a:rPr lang="tr-TR" altLang="tr-TR" sz="2200" b="1" dirty="0"/>
              <a:t>, </a:t>
            </a:r>
            <a:r>
              <a:rPr lang="tr-TR" altLang="tr-TR" sz="2200" b="1" dirty="0" err="1"/>
              <a:t>koreks</a:t>
            </a:r>
            <a:r>
              <a:rPr lang="tr-TR" altLang="tr-TR" sz="2200" b="1" dirty="0"/>
              <a:t>, dalga, paket, ilaç, beyaz, mal, </a:t>
            </a:r>
            <a:r>
              <a:rPr lang="tr-TR" altLang="tr-TR" sz="2200" b="1" dirty="0" smtClean="0"/>
              <a:t>taş</a:t>
            </a:r>
            <a:r>
              <a:rPr lang="tr-TR" altLang="tr-TR" sz="2200" b="1" dirty="0"/>
              <a:t>, peynir, paket gibi sokak adları vardır.</a:t>
            </a:r>
          </a:p>
          <a:p>
            <a:pPr marL="457200" indent="-457200">
              <a:lnSpc>
                <a:spcPct val="150000"/>
              </a:lnSpc>
              <a:buFont typeface="Wingdings" panose="05000000000000000000" pitchFamily="2" charset="2"/>
              <a:buChar char="ü"/>
            </a:pPr>
            <a:r>
              <a:rPr lang="tr-TR" altLang="tr-TR" sz="2200" b="1" dirty="0"/>
              <a:t>Çok şiddetli ve hızlı bağımlılık yapar. </a:t>
            </a:r>
          </a:p>
        </p:txBody>
      </p:sp>
      <p:sp>
        <p:nvSpPr>
          <p:cNvPr id="10" name="Başlık 2"/>
          <p:cNvSpPr>
            <a:spLocks noGrp="1"/>
          </p:cNvSpPr>
          <p:nvPr>
            <p:ph type="title"/>
          </p:nvPr>
        </p:nvSpPr>
        <p:spPr>
          <a:xfrm>
            <a:off x="657225" y="274638"/>
            <a:ext cx="7866063" cy="547687"/>
          </a:xfrm>
        </p:spPr>
        <p:txBody>
          <a:bodyPr>
            <a:normAutofit fontScale="90000"/>
          </a:bodyPr>
          <a:lstStyle/>
          <a:p>
            <a:r>
              <a:rPr lang="tr-TR" sz="2800" b="1" dirty="0">
                <a:latin typeface="Palatino Linotype" panose="02040502050505030304" pitchFamily="18" charset="0"/>
                <a:ea typeface="Tahoma" panose="020B0604030504040204" pitchFamily="34" charset="0"/>
                <a:cs typeface="Tahoma" panose="020B0604030504040204" pitchFamily="34" charset="0"/>
              </a:rPr>
              <a:t>EROİN</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629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0" y="0"/>
            <a:ext cx="5857875" cy="2828925"/>
          </a:xfrm>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0" y="3775213"/>
            <a:ext cx="3810000" cy="2552700"/>
          </a:xfrm>
          <a:prstGeom prst="rect">
            <a:avLst/>
          </a:prstGeom>
        </p:spPr>
      </p:pic>
      <p:pic>
        <p:nvPicPr>
          <p:cNvPr id="6" name="Resim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5536" y="3356113"/>
            <a:ext cx="4762500" cy="3390900"/>
          </a:xfrm>
          <a:prstGeom prst="rect">
            <a:avLst/>
          </a:prstGeom>
        </p:spPr>
      </p:pic>
      <p:pic>
        <p:nvPicPr>
          <p:cNvPr id="7" name="Resim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43600" y="517663"/>
            <a:ext cx="2590800" cy="1943100"/>
          </a:xfrm>
          <a:prstGeom prst="rect">
            <a:avLst/>
          </a:prstGeom>
        </p:spPr>
      </p:pic>
    </p:spTree>
    <p:extLst>
      <p:ext uri="{BB962C8B-B14F-4D97-AF65-F5344CB8AC3E}">
        <p14:creationId xmlns="" xmlns:p14="http://schemas.microsoft.com/office/powerpoint/2010/main" val="835406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043" y="273609"/>
            <a:ext cx="8480425" cy="749300"/>
          </a:xfrm>
          <a:prstGeom prst="rect">
            <a:avLst/>
          </a:prstGeom>
          <a:ln/>
          <a:extLst/>
        </p:spPr>
        <p:style>
          <a:lnRef idx="1">
            <a:schemeClr val="accent2"/>
          </a:lnRef>
          <a:fillRef idx="3">
            <a:schemeClr val="accent2"/>
          </a:fillRef>
          <a:effectRef idx="2">
            <a:schemeClr val="accent2"/>
          </a:effectRef>
          <a:fontRef idx="minor">
            <a:schemeClr val="lt1"/>
          </a:fontRef>
        </p:style>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086" y="2032000"/>
            <a:ext cx="8894763" cy="2792413"/>
          </a:xfrm>
          <a:prstGeom prst="rect">
            <a:avLst/>
          </a:prstGeom>
          <a:ln/>
          <a:extLst/>
        </p:spPr>
        <p:style>
          <a:lnRef idx="1">
            <a:schemeClr val="accent2"/>
          </a:lnRef>
          <a:fillRef idx="3">
            <a:schemeClr val="accent2"/>
          </a:fillRef>
          <a:effectRef idx="2">
            <a:schemeClr val="accent2"/>
          </a:effectRef>
          <a:fontRef idx="minor">
            <a:schemeClr val="lt1"/>
          </a:fontRef>
        </p:style>
      </p:pic>
      <p:pic>
        <p:nvPicPr>
          <p:cNvPr id="8" name="Picture 3" descr="C:\Users\Habip BOZKURT\Pictures\LOGO_files\LOGO_files\logo_Meb.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6090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48672"/>
            <a:ext cx="8480425" cy="749300"/>
          </a:xfrm>
          <a:prstGeom prst="rect">
            <a:avLst/>
          </a:prstGeom>
          <a:ln/>
          <a:extLst/>
        </p:spPr>
        <p:style>
          <a:lnRef idx="1">
            <a:schemeClr val="accent2"/>
          </a:lnRef>
          <a:fillRef idx="3">
            <a:schemeClr val="accent2"/>
          </a:fillRef>
          <a:effectRef idx="2">
            <a:schemeClr val="accent2"/>
          </a:effectRef>
          <a:fontRef idx="minor">
            <a:schemeClr val="lt1"/>
          </a:fontRef>
        </p:style>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682" y="1629890"/>
            <a:ext cx="8894763" cy="2792413"/>
          </a:xfrm>
          <a:prstGeom prst="rect">
            <a:avLst/>
          </a:prstGeom>
          <a:ln/>
          <a:extLst/>
        </p:spPr>
        <p:style>
          <a:lnRef idx="1">
            <a:schemeClr val="accent2"/>
          </a:lnRef>
          <a:fillRef idx="3">
            <a:schemeClr val="accent2"/>
          </a:fillRef>
          <a:effectRef idx="2">
            <a:schemeClr val="accent2"/>
          </a:effectRef>
          <a:fontRef idx="minor">
            <a:schemeClr val="lt1"/>
          </a:fontRef>
        </p:style>
      </p:pic>
      <p:sp>
        <p:nvSpPr>
          <p:cNvPr id="2" name="Metin kutusu 1"/>
          <p:cNvSpPr txBox="1"/>
          <p:nvPr/>
        </p:nvSpPr>
        <p:spPr>
          <a:xfrm>
            <a:off x="118681" y="4422303"/>
            <a:ext cx="8894763"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342900" indent="-342900">
              <a:buFont typeface="Wingdings" panose="05000000000000000000" pitchFamily="2" charset="2"/>
              <a:buChar char="§"/>
            </a:pPr>
            <a:r>
              <a:rPr lang="tr-TR" sz="2400" b="1" dirty="0" smtClean="0">
                <a:latin typeface="Arial" panose="020B0604020202020204" pitchFamily="34" charset="0"/>
                <a:cs typeface="Arial" panose="020B0604020202020204" pitchFamily="34" charset="0"/>
              </a:rPr>
              <a:t>Yaşanılan </a:t>
            </a:r>
            <a:r>
              <a:rPr lang="tr-TR" sz="2400" b="1" dirty="0" err="1" smtClean="0">
                <a:latin typeface="Arial" panose="020B0604020202020204" pitchFamily="34" charset="0"/>
                <a:cs typeface="Arial" panose="020B0604020202020204" pitchFamily="34" charset="0"/>
              </a:rPr>
              <a:t>Sosyo</a:t>
            </a:r>
            <a:r>
              <a:rPr lang="tr-TR" sz="2400" b="1" dirty="0" smtClean="0">
                <a:latin typeface="Arial" panose="020B0604020202020204" pitchFamily="34" charset="0"/>
                <a:cs typeface="Arial" panose="020B0604020202020204" pitchFamily="34" charset="0"/>
              </a:rPr>
              <a:t>-Kültürel Çevre</a:t>
            </a:r>
            <a:endParaRPr lang="tr-TR" sz="2400" b="1" dirty="0">
              <a:latin typeface="Arial" panose="020B0604020202020204" pitchFamily="34" charset="0"/>
              <a:cs typeface="Arial" panose="020B0604020202020204" pitchFamily="34" charset="0"/>
            </a:endParaRPr>
          </a:p>
        </p:txBody>
      </p:sp>
      <p:pic>
        <p:nvPicPr>
          <p:cNvPr id="9" name="Picture 3" descr="C:\Users\Habip BOZKURT\Pictures\LOGO_files\LOGO_files\logo_Meb.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2897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79512" y="1754122"/>
            <a:ext cx="8860482" cy="3349757"/>
          </a:xfrm>
        </p:spPr>
        <p:txBody>
          <a:bodyPr vert="horz" wrap="square" lIns="64291" tIns="32146" rIns="64291" bIns="32146" numCol="1" anchor="t" anchorCtr="0" compatLnSpc="1">
            <a:prstTxWarp prst="textNoShape">
              <a:avLst/>
            </a:prstTxWarp>
            <a:normAutofit fontScale="90000"/>
          </a:bodyPr>
          <a:lstStyle/>
          <a:p>
            <a:r>
              <a:rPr lang="tr-TR" altLang="tr-TR" sz="7200" b="1" dirty="0">
                <a:cs typeface="Andalus" pitchFamily="18" charset="-78"/>
              </a:rPr>
              <a:t>Gencin Madde Kullanım Davranışı </a:t>
            </a:r>
            <a:br>
              <a:rPr lang="tr-TR" altLang="tr-TR" sz="7200" b="1" dirty="0">
                <a:cs typeface="Andalus" pitchFamily="18" charset="-78"/>
              </a:rPr>
            </a:br>
            <a:r>
              <a:rPr lang="tr-TR" altLang="tr-TR" sz="7200" b="1" dirty="0">
                <a:cs typeface="Andalus" pitchFamily="18" charset="-78"/>
              </a:rPr>
              <a:t>Nasıl Anlaşılabilir?</a:t>
            </a:r>
            <a:endParaRPr lang="tr-TR" sz="7200" b="1" dirty="0">
              <a:cs typeface="Andalus" pitchFamily="18" charset="-78"/>
            </a:endParaRP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537752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İçerik Yer Tutucusu 2"/>
          <p:cNvSpPr>
            <a:spLocks noGrp="1"/>
          </p:cNvSpPr>
          <p:nvPr>
            <p:ph sz="quarter" idx="1"/>
          </p:nvPr>
        </p:nvSpPr>
        <p:spPr>
          <a:xfrm>
            <a:off x="323529" y="1789732"/>
            <a:ext cx="8362826" cy="4124929"/>
          </a:xfrm>
        </p:spPr>
        <p:txBody>
          <a:bodyPr/>
          <a:lstStyle/>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Dağınık bir görünüm ve yetersiz </a:t>
            </a:r>
            <a:r>
              <a:rPr lang="tr-TR" altLang="tr-TR" sz="2800" b="1" dirty="0">
                <a:cs typeface="Andalus" pitchFamily="18" charset="-78"/>
              </a:rPr>
              <a:t>kişisel </a:t>
            </a:r>
            <a:r>
              <a:rPr lang="tr-TR" altLang="tr-TR" sz="2800" b="1" dirty="0" smtClean="0">
                <a:cs typeface="Andalus" pitchFamily="18" charset="-78"/>
              </a:rPr>
              <a:t>bakım,</a:t>
            </a:r>
            <a:endParaRPr lang="tr-TR" alt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Temizliğe özen göstermeme ve dikkat etmeme,</a:t>
            </a:r>
            <a:endParaRPr lang="tr-TR" alt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Kırmızı ya da kızarmış yanaklar</a:t>
            </a:r>
            <a:r>
              <a:rPr lang="tr-TR" altLang="tr-TR" sz="2800" b="1" dirty="0">
                <a:cs typeface="Andalus" pitchFamily="18" charset="-78"/>
              </a:rPr>
              <a:t>, gözler ve </a:t>
            </a:r>
            <a:r>
              <a:rPr lang="tr-TR" altLang="tr-TR" sz="2800" b="1" dirty="0" smtClean="0">
                <a:cs typeface="Andalus" pitchFamily="18" charset="-78"/>
              </a:rPr>
              <a:t>yüz,</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Parmaklarda </a:t>
            </a:r>
            <a:r>
              <a:rPr lang="tr-TR" altLang="tr-TR" sz="2800" b="1" dirty="0">
                <a:cs typeface="Andalus" pitchFamily="18" charset="-78"/>
              </a:rPr>
              <a:t>ya da </a:t>
            </a:r>
            <a:r>
              <a:rPr lang="tr-TR" altLang="tr-TR" sz="2800" b="1" dirty="0" smtClean="0">
                <a:cs typeface="Andalus" pitchFamily="18" charset="-78"/>
              </a:rPr>
              <a:t>dudaklarda </a:t>
            </a:r>
            <a:r>
              <a:rPr lang="tr-TR" altLang="tr-TR" sz="2800" b="1" dirty="0">
                <a:cs typeface="Andalus" pitchFamily="18" charset="-78"/>
              </a:rPr>
              <a:t>is ya da yanıklar (eklemlerden aşağıya yanma</a:t>
            </a:r>
            <a:r>
              <a:rPr lang="tr-TR" altLang="tr-TR" sz="2800" b="1" dirty="0" smtClean="0">
                <a:cs typeface="Andalus" pitchFamily="18" charset="-78"/>
              </a:rPr>
              <a:t>),</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Kol </a:t>
            </a:r>
            <a:r>
              <a:rPr lang="tr-TR" altLang="tr-TR" sz="2800" b="1" dirty="0">
                <a:cs typeface="Andalus" pitchFamily="18" charset="-78"/>
              </a:rPr>
              <a:t>ya da bacaklarında çeşitli izlerin varlığı </a:t>
            </a:r>
            <a:r>
              <a:rPr lang="tr-TR" altLang="tr-TR" sz="2800" b="1" dirty="0" smtClean="0">
                <a:cs typeface="Andalus" pitchFamily="18" charset="-78"/>
              </a:rPr>
              <a:t>(</a:t>
            </a:r>
            <a:r>
              <a:rPr lang="tr-TR" altLang="tr-TR" sz="2800" b="1" dirty="0">
                <a:cs typeface="Andalus" pitchFamily="18" charset="-78"/>
              </a:rPr>
              <a:t>ya da bu izleri </a:t>
            </a:r>
            <a:r>
              <a:rPr lang="tr-TR" altLang="tr-TR" sz="2800" b="1" dirty="0" smtClean="0">
                <a:cs typeface="Andalus" pitchFamily="18" charset="-78"/>
              </a:rPr>
              <a:t>gizlemek için sıcak </a:t>
            </a:r>
            <a:r>
              <a:rPr lang="tr-TR" altLang="tr-TR" sz="2800" b="1" dirty="0">
                <a:cs typeface="Andalus" pitchFamily="18" charset="-78"/>
              </a:rPr>
              <a:t>havada bile uzun kollu </a:t>
            </a:r>
            <a:r>
              <a:rPr lang="tr-TR" altLang="tr-TR" sz="2800" b="1" dirty="0" smtClean="0">
                <a:cs typeface="Andalus" pitchFamily="18" charset="-78"/>
              </a:rPr>
              <a:t>kıyafetlerle dolaşma).</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latin typeface="Calibri" panose="020F0502020204030204" pitchFamily="34" charset="0"/>
              </a:rPr>
              <a:t>Gencin Madde Kullanım </a:t>
            </a:r>
            <a:r>
              <a:rPr lang="tr-TR" altLang="tr-TR" sz="2800" b="1" dirty="0" smtClean="0">
                <a:latin typeface="Calibri" panose="020F0502020204030204" pitchFamily="34" charset="0"/>
              </a:rPr>
              <a:t>Davranışı Nasıl </a:t>
            </a:r>
            <a:r>
              <a:rPr lang="tr-TR" altLang="tr-TR" sz="2800" b="1" dirty="0">
                <a:latin typeface="Calibri" panose="020F0502020204030204" pitchFamily="34" charset="0"/>
              </a:rPr>
              <a:t>Anlaşılabilir?</a:t>
            </a:r>
            <a:endParaRPr lang="tr-TR" sz="2800" b="1" dirty="0">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Başlık 1"/>
          <p:cNvSpPr txBox="1">
            <a:spLocks/>
          </p:cNvSpPr>
          <p:nvPr/>
        </p:nvSpPr>
        <p:spPr bwMode="auto">
          <a:xfrm>
            <a:off x="179388" y="1003755"/>
            <a:ext cx="8799548" cy="527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smtClean="0">
                <a:latin typeface="+mj-lt"/>
                <a:ea typeface="+mj-ea"/>
                <a:cs typeface="Andalus" pitchFamily="18" charset="-78"/>
              </a:rPr>
              <a:t>1. Kişisel Görünüm</a:t>
            </a:r>
            <a:endParaRPr lang="tr-TR" altLang="tr-TR" sz="3600" b="1" kern="1200" dirty="0">
              <a:latin typeface="+mj-lt"/>
              <a:ea typeface="+mj-ea"/>
              <a:cs typeface="Andalus" pitchFamily="18" charset="-78"/>
            </a:endParaRPr>
          </a:p>
        </p:txBody>
      </p:sp>
      <p:pic>
        <p:nvPicPr>
          <p:cNvPr id="7"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37639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sz="quarter" idx="1"/>
          </p:nvPr>
        </p:nvSpPr>
        <p:spPr>
          <a:xfrm>
            <a:off x="457647" y="1772815"/>
            <a:ext cx="8228707" cy="4141845"/>
          </a:xfrm>
        </p:spPr>
        <p:txBody>
          <a:bodyPr>
            <a:noAutofit/>
          </a:bodyPr>
          <a:lstStyle/>
          <a:p>
            <a:pPr marL="342900" lvl="2" indent="-342900" algn="just">
              <a:spcBef>
                <a:spcPts val="600"/>
              </a:spcBef>
              <a:spcAft>
                <a:spcPts val="600"/>
              </a:spcAft>
              <a:buSzPct val="70000"/>
              <a:buFont typeface="Wingdings" pitchFamily="2" charset="2"/>
              <a:buChar char="§"/>
            </a:pPr>
            <a:r>
              <a:rPr lang="tr-TR" sz="2800" b="1" dirty="0">
                <a:cs typeface="Andalus" pitchFamily="18" charset="-78"/>
              </a:rPr>
              <a:t>Burun kanaması ve burun-ağız içerisinde hastalık dışı </a:t>
            </a:r>
            <a:r>
              <a:rPr lang="tr-TR" sz="2800" b="1" dirty="0" smtClean="0">
                <a:cs typeface="Andalus" pitchFamily="18" charset="-78"/>
              </a:rPr>
              <a:t>yaralar,</a:t>
            </a:r>
            <a:endParaRPr 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sz="2800" b="1" dirty="0">
                <a:cs typeface="Andalus" pitchFamily="18" charset="-78"/>
              </a:rPr>
              <a:t>Soğuk algınlığı ve alerjiye bağlı olmayan burun </a:t>
            </a:r>
            <a:r>
              <a:rPr lang="tr-TR" sz="2800" b="1" dirty="0" smtClean="0">
                <a:cs typeface="Andalus" pitchFamily="18" charset="-78"/>
              </a:rPr>
              <a:t>akıntısı,</a:t>
            </a:r>
            <a:endParaRPr 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sz="2800" b="1" dirty="0">
                <a:cs typeface="Andalus" pitchFamily="18" charset="-78"/>
              </a:rPr>
              <a:t>Nedensiz olarak sık hastalanma </a:t>
            </a:r>
            <a:r>
              <a:rPr lang="tr-TR" sz="2800" b="1" dirty="0" smtClean="0">
                <a:cs typeface="Andalus" pitchFamily="18" charset="-78"/>
              </a:rPr>
              <a:t>durumu,</a:t>
            </a:r>
            <a:endParaRPr 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sz="2800" b="1" dirty="0">
                <a:cs typeface="Andalus" pitchFamily="18" charset="-78"/>
              </a:rPr>
              <a:t>Mide bulantısı ve </a:t>
            </a:r>
            <a:r>
              <a:rPr lang="tr-TR" sz="2800" b="1" dirty="0" smtClean="0">
                <a:cs typeface="Andalus" pitchFamily="18" charset="-78"/>
              </a:rPr>
              <a:t>kusmalar,</a:t>
            </a:r>
            <a:endParaRPr 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sz="2800" b="1" dirty="0">
                <a:cs typeface="Andalus" pitchFamily="18" charset="-78"/>
              </a:rPr>
              <a:t>Dudakların aşırı bir şekilde kuruması ya da ıslak görünme </a:t>
            </a:r>
            <a:r>
              <a:rPr lang="tr-TR" sz="2800" b="1" dirty="0" smtClean="0">
                <a:cs typeface="Andalus" pitchFamily="18" charset="-78"/>
              </a:rPr>
              <a:t>durumu.</a:t>
            </a:r>
            <a:endParaRPr lang="tr-TR" sz="2800" b="1" dirty="0">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latin typeface="Calibri" panose="020F0502020204030204" pitchFamily="34" charset="0"/>
              </a:rPr>
              <a:t>Gencin Madde Kullanım </a:t>
            </a:r>
            <a:r>
              <a:rPr lang="tr-TR" altLang="tr-TR" sz="2800" b="1" dirty="0" smtClean="0">
                <a:latin typeface="Calibri" panose="020F0502020204030204" pitchFamily="34" charset="0"/>
              </a:rPr>
              <a:t>Davranışı Nasıl </a:t>
            </a:r>
            <a:r>
              <a:rPr lang="tr-TR" altLang="tr-TR" sz="2800" b="1" dirty="0">
                <a:latin typeface="Calibri" panose="020F0502020204030204" pitchFamily="34" charset="0"/>
              </a:rPr>
              <a:t>Anlaşılabilir?</a:t>
            </a:r>
            <a:endParaRPr lang="tr-TR" sz="2800" b="1" dirty="0">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1" y="1052736"/>
            <a:ext cx="8799548" cy="527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latin typeface="+mj-lt"/>
                <a:ea typeface="+mj-ea"/>
                <a:cs typeface="Andalus" pitchFamily="18" charset="-78"/>
              </a:rPr>
              <a:t>2. Sağlıkla İlgili Gözlenebilecek Durumlar</a:t>
            </a:r>
            <a:endParaRPr lang="tr-TR" altLang="tr-TR" sz="3600" b="1" kern="1200" dirty="0">
              <a:latin typeface="+mj-lt"/>
              <a:ea typeface="+mj-ea"/>
              <a:cs typeface="Andalus" pitchFamily="18" charset="-78"/>
            </a:endParaRPr>
          </a:p>
        </p:txBody>
      </p:sp>
      <p:pic>
        <p:nvPicPr>
          <p:cNvPr id="7"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18721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sz="quarter" idx="1"/>
          </p:nvPr>
        </p:nvSpPr>
        <p:spPr>
          <a:xfrm>
            <a:off x="457647" y="1776860"/>
            <a:ext cx="8506965" cy="4192473"/>
          </a:xfrm>
        </p:spPr>
        <p:txBody>
          <a:bodyPr>
            <a:normAutofit lnSpcReduction="10000"/>
          </a:bodyPr>
          <a:lstStyle/>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Dişleri sıkma,</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Giysilerde ya da nefesinde sigara kokusu ya da alışılmamış kokuların varlığı,</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Kötü kokuyu ortadan kaldırabilecek mahiyette nane </a:t>
            </a:r>
            <a:r>
              <a:rPr lang="tr-TR" altLang="tr-TR" sz="2800" b="1" dirty="0">
                <a:cs typeface="Andalus" pitchFamily="18" charset="-78"/>
              </a:rPr>
              <a:t>şekeri ya da sakız </a:t>
            </a:r>
            <a:r>
              <a:rPr lang="tr-TR" altLang="tr-TR" sz="2800" b="1" dirty="0" smtClean="0">
                <a:cs typeface="Andalus" pitchFamily="18" charset="-78"/>
              </a:rPr>
              <a:t>gibi ürünlerin yoğun kullanımı,</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Ailenin kontrolü dışında sıklıkla eve geç gelme ve evden erken çıkma,</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Nakit parayı hızlı bir şekilde tüketme davranışı.</a:t>
            </a:r>
            <a:endParaRPr lang="tr-TR" altLang="tr-TR" sz="2800" b="1" dirty="0">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latin typeface="Calibri" panose="020F0502020204030204" pitchFamily="34" charset="0"/>
              </a:rPr>
              <a:t>Gencin Madde Kullanım </a:t>
            </a:r>
            <a:r>
              <a:rPr lang="tr-TR" altLang="tr-TR" sz="2800" b="1" dirty="0" smtClean="0">
                <a:latin typeface="Calibri" panose="020F0502020204030204" pitchFamily="34" charset="0"/>
              </a:rPr>
              <a:t>Davranışı Nasıl </a:t>
            </a:r>
            <a:r>
              <a:rPr lang="tr-TR" altLang="tr-TR" sz="2800" b="1" dirty="0">
                <a:latin typeface="Calibri" panose="020F0502020204030204" pitchFamily="34" charset="0"/>
              </a:rPr>
              <a:t>Anlaşılabilir?</a:t>
            </a:r>
            <a:endParaRPr lang="tr-TR" sz="2800" b="1" dirty="0">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Başlık 1"/>
          <p:cNvSpPr txBox="1">
            <a:spLocks/>
          </p:cNvSpPr>
          <p:nvPr/>
        </p:nvSpPr>
        <p:spPr bwMode="auto">
          <a:xfrm>
            <a:off x="177021" y="1052736"/>
            <a:ext cx="8799548" cy="527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smtClean="0">
                <a:latin typeface="+mj-lt"/>
                <a:ea typeface="+mj-ea"/>
                <a:cs typeface="Andalus" pitchFamily="18" charset="-78"/>
              </a:rPr>
              <a:t>3. Kişisel Alışkanlıklar ya da Eylemler</a:t>
            </a:r>
            <a:endParaRPr lang="tr-TR" altLang="tr-TR" sz="3600" b="1" kern="1200" dirty="0">
              <a:latin typeface="+mj-lt"/>
              <a:ea typeface="+mj-ea"/>
              <a:cs typeface="Andalus" pitchFamily="18" charset="-78"/>
            </a:endParaRPr>
          </a:p>
        </p:txBody>
      </p:sp>
      <p:pic>
        <p:nvPicPr>
          <p:cNvPr id="7"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56345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sz="quarter" idx="1"/>
          </p:nvPr>
        </p:nvSpPr>
        <p:spPr>
          <a:xfrm>
            <a:off x="457647" y="2420888"/>
            <a:ext cx="8228707" cy="3384376"/>
          </a:xfrm>
        </p:spPr>
        <p:txBody>
          <a:bodyPr/>
          <a:lstStyle/>
          <a:p>
            <a:pPr marL="342900" lvl="2" indent="-342900" algn="just">
              <a:spcBef>
                <a:spcPts val="600"/>
              </a:spcBef>
              <a:spcAft>
                <a:spcPts val="600"/>
              </a:spcAft>
              <a:buSzPct val="70000"/>
              <a:buFont typeface="Wingdings" pitchFamily="2" charset="2"/>
              <a:buChar char="§"/>
            </a:pPr>
            <a:r>
              <a:rPr lang="tr-TR" sz="2800" b="1" dirty="0">
                <a:cs typeface="Andalus" pitchFamily="18" charset="-78"/>
              </a:rPr>
              <a:t>Aile bireyleri ve arkadaşlar arası ilişkilerde olumsuz süreçli </a:t>
            </a:r>
            <a:r>
              <a:rPr lang="tr-TR" sz="2800" b="1" dirty="0" smtClean="0">
                <a:cs typeface="Andalus" pitchFamily="18" charset="-78"/>
              </a:rPr>
              <a:t>değişimler,</a:t>
            </a:r>
            <a:endParaRPr 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sz="2800" b="1" dirty="0">
                <a:cs typeface="Andalus" pitchFamily="18" charset="-78"/>
              </a:rPr>
              <a:t>Duygusal durumunda değişiklikler ve duygusal </a:t>
            </a:r>
            <a:r>
              <a:rPr lang="tr-TR" sz="2800" b="1" dirty="0" smtClean="0">
                <a:cs typeface="Andalus" pitchFamily="18" charset="-78"/>
              </a:rPr>
              <a:t>istikrarsızlıklar,</a:t>
            </a:r>
            <a:endParaRPr lang="tr-TR" sz="2800" b="1" dirty="0">
              <a:cs typeface="Andalus" pitchFamily="18" charset="-78"/>
            </a:endParaRPr>
          </a:p>
          <a:p>
            <a:pPr marL="342900" lvl="2" indent="-342900" algn="just">
              <a:spcBef>
                <a:spcPts val="600"/>
              </a:spcBef>
              <a:spcAft>
                <a:spcPts val="600"/>
              </a:spcAft>
              <a:buSzPct val="70000"/>
              <a:buFont typeface="Wingdings" pitchFamily="2" charset="2"/>
              <a:buChar char="§"/>
            </a:pPr>
            <a:r>
              <a:rPr lang="tr-TR" sz="2800" b="1" dirty="0">
                <a:cs typeface="Andalus" pitchFamily="18" charset="-78"/>
              </a:rPr>
              <a:t>Anlamsız gülme ya da ağlama </a:t>
            </a:r>
            <a:r>
              <a:rPr lang="tr-TR" sz="2800" b="1" dirty="0" smtClean="0">
                <a:cs typeface="Andalus" pitchFamily="18" charset="-78"/>
              </a:rPr>
              <a:t>davranışları,</a:t>
            </a:r>
          </a:p>
          <a:p>
            <a:pPr marL="342900" lvl="2" indent="-342900" algn="just">
              <a:spcBef>
                <a:spcPts val="600"/>
              </a:spcBef>
              <a:spcAft>
                <a:spcPts val="600"/>
              </a:spcAft>
              <a:buSzPct val="70000"/>
              <a:buFont typeface="Wingdings" pitchFamily="2" charset="2"/>
              <a:buChar char="§"/>
            </a:pPr>
            <a:r>
              <a:rPr lang="tr-TR" sz="2800" b="1" dirty="0" smtClean="0">
                <a:cs typeface="Andalus" pitchFamily="18" charset="-78"/>
              </a:rPr>
              <a:t>Gürültülü, kötü davranışlar.</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latin typeface="Calibri" panose="020F0502020204030204" pitchFamily="34" charset="0"/>
              </a:rPr>
              <a:t>Gencin Madde Kullanım </a:t>
            </a:r>
            <a:r>
              <a:rPr lang="tr-TR" altLang="tr-TR" sz="2800" b="1" dirty="0" smtClean="0">
                <a:latin typeface="Calibri" panose="020F0502020204030204" pitchFamily="34" charset="0"/>
              </a:rPr>
              <a:t>Davranışı Nasıl </a:t>
            </a:r>
            <a:r>
              <a:rPr lang="tr-TR" altLang="tr-TR" sz="2800" b="1" dirty="0">
                <a:latin typeface="Calibri" panose="020F0502020204030204" pitchFamily="34" charset="0"/>
              </a:rPr>
              <a:t>Anlaşılabilir?</a:t>
            </a:r>
            <a:endParaRPr lang="tr-TR" sz="2800" b="1" dirty="0">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latin typeface="+mj-lt"/>
                <a:ea typeface="+mj-ea"/>
                <a:cs typeface="Andalus" pitchFamily="18" charset="-78"/>
              </a:rPr>
              <a:t>4. Davranışsal Durumla ilgili Gözlenebilecek </a:t>
            </a:r>
            <a:r>
              <a:rPr lang="tr-TR" altLang="tr-TR" sz="3600" b="1" dirty="0" smtClean="0">
                <a:latin typeface="+mj-lt"/>
                <a:ea typeface="+mj-ea"/>
                <a:cs typeface="Andalus" pitchFamily="18" charset="-78"/>
              </a:rPr>
              <a:t>Değişimler</a:t>
            </a:r>
            <a:endParaRPr lang="tr-TR" altLang="tr-TR" sz="3600" b="1" kern="1200" dirty="0">
              <a:latin typeface="+mj-lt"/>
              <a:ea typeface="+mj-ea"/>
              <a:cs typeface="Andalus" pitchFamily="18" charset="-78"/>
            </a:endParaRPr>
          </a:p>
        </p:txBody>
      </p:sp>
      <p:pic>
        <p:nvPicPr>
          <p:cNvPr id="7"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08172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48903" y="980728"/>
            <a:ext cx="8787593" cy="482183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latin typeface="+mn-lt"/>
              </a:rPr>
              <a:t>Çeşitli uyuşturucular</a:t>
            </a:r>
          </a:p>
          <a:p>
            <a:pPr marL="280988" indent="-280988">
              <a:spcBef>
                <a:spcPts val="1000"/>
              </a:spcBef>
              <a:spcAft>
                <a:spcPts val="1000"/>
              </a:spcAft>
              <a:buFont typeface="Wingdings" panose="05000000000000000000" pitchFamily="2" charset="2"/>
              <a:buChar char="§"/>
            </a:pPr>
            <a:r>
              <a:rPr lang="tr-TR" sz="2800" b="1" dirty="0" smtClean="0">
                <a:latin typeface="+mn-lt"/>
              </a:rPr>
              <a:t>Uyarıcı ve hayal gördüren maddeler</a:t>
            </a:r>
          </a:p>
          <a:p>
            <a:pPr marL="280988" indent="-280988">
              <a:spcBef>
                <a:spcPts val="1000"/>
              </a:spcBef>
              <a:spcAft>
                <a:spcPts val="1000"/>
              </a:spcAft>
              <a:buFont typeface="Wingdings" panose="05000000000000000000" pitchFamily="2" charset="2"/>
              <a:buChar char="§"/>
            </a:pPr>
            <a:r>
              <a:rPr lang="tr-TR" sz="2800" b="1" dirty="0" smtClean="0">
                <a:latin typeface="+mn-lt"/>
              </a:rPr>
              <a:t>Sigara</a:t>
            </a:r>
          </a:p>
          <a:p>
            <a:pPr marL="280988" indent="-280988">
              <a:spcBef>
                <a:spcPts val="1000"/>
              </a:spcBef>
              <a:spcAft>
                <a:spcPts val="1000"/>
              </a:spcAft>
              <a:buFont typeface="Wingdings" panose="05000000000000000000" pitchFamily="2" charset="2"/>
              <a:buChar char="§"/>
            </a:pPr>
            <a:r>
              <a:rPr lang="tr-TR" sz="2800" b="1" dirty="0" smtClean="0">
                <a:latin typeface="+mn-lt"/>
              </a:rPr>
              <a:t>Alkollü içecekler</a:t>
            </a:r>
          </a:p>
          <a:p>
            <a:pPr marL="280988" indent="-280988">
              <a:spcBef>
                <a:spcPts val="1000"/>
              </a:spcBef>
              <a:spcAft>
                <a:spcPts val="1000"/>
              </a:spcAft>
              <a:buFont typeface="Wingdings" panose="05000000000000000000" pitchFamily="2" charset="2"/>
              <a:buChar char="§"/>
            </a:pPr>
            <a:r>
              <a:rPr lang="tr-TR" sz="2800" b="1" dirty="0" smtClean="0">
                <a:latin typeface="+mn-lt"/>
              </a:rPr>
              <a:t>Reçete ile alınması gerektiği hâlde doktor kontrolü dışında kullanılan ilaçlar </a:t>
            </a:r>
          </a:p>
          <a:p>
            <a:pPr marL="280988" indent="-280988">
              <a:spcBef>
                <a:spcPts val="1000"/>
              </a:spcBef>
              <a:spcAft>
                <a:spcPts val="1000"/>
              </a:spcAft>
              <a:buFont typeface="Wingdings" panose="05000000000000000000" pitchFamily="2" charset="2"/>
              <a:buChar char="§"/>
            </a:pPr>
            <a:r>
              <a:rPr lang="tr-TR" sz="2800" b="1" dirty="0" smtClean="0">
                <a:latin typeface="+mn-lt"/>
              </a:rPr>
              <a:t>Bazı yapıştırıcılar, tiner ve çakmak gazı gibi uçucu maddeler</a:t>
            </a:r>
          </a:p>
        </p:txBody>
      </p:sp>
      <p:sp>
        <p:nvSpPr>
          <p:cNvPr id="5" name="14 Dikdörtgen"/>
          <p:cNvSpPr>
            <a:spLocks noChangeArrowheads="1"/>
          </p:cNvSpPr>
          <p:nvPr/>
        </p:nvSpPr>
        <p:spPr bwMode="auto">
          <a:xfrm>
            <a:off x="683568" y="148672"/>
            <a:ext cx="822314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smtClean="0">
                <a:latin typeface="+mn-lt"/>
              </a:rPr>
              <a:t>BAĞIMLILIK YAPICI MADDELER NELERDİR?</a:t>
            </a:r>
            <a:endParaRPr lang="tr-TR" sz="2800" b="1" dirty="0">
              <a:latin typeface="+mn-lt"/>
            </a:endParaRPr>
          </a:p>
        </p:txBody>
      </p:sp>
      <p:cxnSp>
        <p:nvCxnSpPr>
          <p:cNvPr id="6" name="12 Düz Bağlayıcı"/>
          <p:cNvCxnSpPr/>
          <p:nvPr/>
        </p:nvCxnSpPr>
        <p:spPr>
          <a:xfrm>
            <a:off x="132209" y="908720"/>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8"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2765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sz="quarter" idx="1"/>
          </p:nvPr>
        </p:nvSpPr>
        <p:spPr>
          <a:xfrm>
            <a:off x="457647" y="2420888"/>
            <a:ext cx="8228707" cy="2304256"/>
          </a:xfrm>
        </p:spPr>
        <p:txBody>
          <a:bodyPr/>
          <a:lstStyle/>
          <a:p>
            <a:pPr marL="342900" lvl="2" indent="-342900" algn="just">
              <a:spcBef>
                <a:spcPts val="600"/>
              </a:spcBef>
              <a:spcAft>
                <a:spcPts val="600"/>
              </a:spcAft>
              <a:buSzPct val="70000"/>
              <a:buFont typeface="Wingdings" pitchFamily="2" charset="2"/>
              <a:buChar char="§"/>
            </a:pPr>
            <a:r>
              <a:rPr lang="tr-TR" sz="2800" b="1" dirty="0" smtClean="0">
                <a:cs typeface="Andalus" pitchFamily="18" charset="-78"/>
              </a:rPr>
              <a:t>Koordinasyon bozuklukları gibi dengede kalamama, tökezleme davranışları,</a:t>
            </a:r>
          </a:p>
          <a:p>
            <a:pPr marL="342900" lvl="2" indent="-342900" algn="just">
              <a:spcBef>
                <a:spcPts val="600"/>
              </a:spcBef>
              <a:spcAft>
                <a:spcPts val="600"/>
              </a:spcAft>
              <a:buSzPct val="70000"/>
              <a:buFont typeface="Wingdings" pitchFamily="2" charset="2"/>
              <a:buChar char="§"/>
            </a:pPr>
            <a:r>
              <a:rPr lang="tr-TR" sz="2800" b="1" dirty="0" smtClean="0">
                <a:cs typeface="Andalus" pitchFamily="18" charset="-78"/>
              </a:rPr>
              <a:t>Genellikle içine kapanık, sessiz, çekingen, yorgun gözükme ve uyuşuk yapıya olma.</a:t>
            </a:r>
            <a:endParaRPr lang="tr-TR" sz="2800" b="1" dirty="0">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latin typeface="Calibri" panose="020F0502020204030204" pitchFamily="34" charset="0"/>
              </a:rPr>
              <a:t>Gencin Madde Kullanım </a:t>
            </a:r>
            <a:r>
              <a:rPr lang="tr-TR" altLang="tr-TR" sz="2800" b="1" dirty="0" smtClean="0">
                <a:latin typeface="Calibri" panose="020F0502020204030204" pitchFamily="34" charset="0"/>
              </a:rPr>
              <a:t>Davranışı Nasıl </a:t>
            </a:r>
            <a:r>
              <a:rPr lang="tr-TR" altLang="tr-TR" sz="2800" b="1" dirty="0">
                <a:latin typeface="Calibri" panose="020F0502020204030204" pitchFamily="34" charset="0"/>
              </a:rPr>
              <a:t>Anlaşılabilir?</a:t>
            </a:r>
            <a:endParaRPr lang="tr-TR" sz="2800" b="1" dirty="0">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1080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latin typeface="+mj-lt"/>
                <a:ea typeface="+mj-ea"/>
                <a:cs typeface="Andalus" pitchFamily="18" charset="-78"/>
              </a:rPr>
              <a:t>4. Davranışsal Durumla ilgili Gözlenebilecek </a:t>
            </a:r>
            <a:r>
              <a:rPr lang="tr-TR" altLang="tr-TR" sz="3600" b="1" dirty="0" smtClean="0">
                <a:latin typeface="+mj-lt"/>
                <a:ea typeface="+mj-ea"/>
                <a:cs typeface="Andalus" pitchFamily="18" charset="-78"/>
              </a:rPr>
              <a:t>Değişimler</a:t>
            </a:r>
            <a:endParaRPr lang="tr-TR" altLang="tr-TR" sz="3600" b="1" kern="1200" dirty="0">
              <a:latin typeface="+mj-lt"/>
              <a:ea typeface="+mj-ea"/>
              <a:cs typeface="Andalus" pitchFamily="18" charset="-78"/>
            </a:endParaRPr>
          </a:p>
        </p:txBody>
      </p:sp>
      <p:pic>
        <p:nvPicPr>
          <p:cNvPr id="7"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88745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sz="quarter" idx="1"/>
          </p:nvPr>
        </p:nvSpPr>
        <p:spPr>
          <a:xfrm>
            <a:off x="457645" y="2132856"/>
            <a:ext cx="8228707" cy="2684165"/>
          </a:xfrm>
        </p:spPr>
        <p:txBody>
          <a:bodyPr>
            <a:normAutofit fontScale="92500"/>
          </a:bodyPr>
          <a:lstStyle/>
          <a:p>
            <a:pPr marL="342900" lvl="2" indent="-342900" algn="just">
              <a:spcBef>
                <a:spcPts val="600"/>
              </a:spcBef>
              <a:spcAft>
                <a:spcPts val="600"/>
              </a:spcAft>
              <a:buSzPct val="70000"/>
              <a:buFont typeface="Wingdings" pitchFamily="2" charset="2"/>
              <a:buChar char="§"/>
            </a:pPr>
            <a:r>
              <a:rPr lang="tr-TR" altLang="tr-TR" sz="2800" b="1" dirty="0">
                <a:cs typeface="Andalus" pitchFamily="18" charset="-78"/>
              </a:rPr>
              <a:t>Okuldan nedensiz olarak sıklıkla kaçma </a:t>
            </a:r>
            <a:r>
              <a:rPr lang="tr-TR" altLang="tr-TR" sz="2800" b="1" dirty="0" smtClean="0">
                <a:cs typeface="Andalus" pitchFamily="18" charset="-78"/>
              </a:rPr>
              <a:t>davranışı,</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Ders </a:t>
            </a:r>
            <a:r>
              <a:rPr lang="tr-TR" altLang="tr-TR" sz="2800" b="1" dirty="0">
                <a:cs typeface="Andalus" pitchFamily="18" charset="-78"/>
              </a:rPr>
              <a:t>dışı etkinliklere, sosyal ve kültürel aktivitelere karşı ilgisiz </a:t>
            </a:r>
            <a:r>
              <a:rPr lang="tr-TR" altLang="tr-TR" sz="2800" b="1" dirty="0" smtClean="0">
                <a:cs typeface="Andalus" pitchFamily="18" charset="-78"/>
              </a:rPr>
              <a:t>kalma,</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Okul </a:t>
            </a:r>
            <a:r>
              <a:rPr lang="tr-TR" altLang="tr-TR" sz="2800" b="1" dirty="0">
                <a:cs typeface="Andalus" pitchFamily="18" charset="-78"/>
              </a:rPr>
              <a:t>ile ilgili sorumluluklarını yerine </a:t>
            </a:r>
            <a:r>
              <a:rPr lang="tr-TR" altLang="tr-TR" sz="2800" b="1" dirty="0" smtClean="0">
                <a:cs typeface="Andalus" pitchFamily="18" charset="-78"/>
              </a:rPr>
              <a:t>getirememe</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Ders </a:t>
            </a:r>
            <a:r>
              <a:rPr lang="tr-TR" altLang="tr-TR" sz="2800" b="1" dirty="0">
                <a:cs typeface="Andalus" pitchFamily="18" charset="-78"/>
              </a:rPr>
              <a:t>notlarında beklenmeyen ani </a:t>
            </a:r>
            <a:r>
              <a:rPr lang="tr-TR" altLang="tr-TR" sz="2800" b="1" dirty="0" smtClean="0">
                <a:cs typeface="Andalus" pitchFamily="18" charset="-78"/>
              </a:rPr>
              <a:t>düşüş.</a:t>
            </a:r>
            <a:endParaRPr lang="tr-TR" altLang="tr-TR" sz="2800" b="1" dirty="0">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latin typeface="Calibri" panose="020F0502020204030204" pitchFamily="34" charset="0"/>
              </a:rPr>
              <a:t>Gencin Madde Kullanım </a:t>
            </a:r>
            <a:r>
              <a:rPr lang="tr-TR" altLang="tr-TR" sz="2800" b="1" dirty="0" smtClean="0">
                <a:latin typeface="Calibri" panose="020F0502020204030204" pitchFamily="34" charset="0"/>
              </a:rPr>
              <a:t>Davranışı Nasıl </a:t>
            </a:r>
            <a:r>
              <a:rPr lang="tr-TR" altLang="tr-TR" sz="2800" b="1" dirty="0">
                <a:latin typeface="Calibri" panose="020F0502020204030204" pitchFamily="34" charset="0"/>
              </a:rPr>
              <a:t>Anlaşılabilir?</a:t>
            </a:r>
            <a:endParaRPr lang="tr-TR" sz="2800" b="1" dirty="0">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527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latin typeface="+mj-lt"/>
                <a:ea typeface="+mj-ea"/>
                <a:cs typeface="Andalus" pitchFamily="18" charset="-78"/>
              </a:rPr>
              <a:t>5. Okulla İlgili Gözlenebilecek Durumlar</a:t>
            </a:r>
            <a:endParaRPr lang="tr-TR" altLang="tr-TR" sz="3600" b="1" kern="1200" dirty="0">
              <a:latin typeface="+mj-lt"/>
              <a:ea typeface="+mj-ea"/>
              <a:cs typeface="Andalus" pitchFamily="18" charset="-78"/>
            </a:endParaRPr>
          </a:p>
        </p:txBody>
      </p:sp>
      <p:pic>
        <p:nvPicPr>
          <p:cNvPr id="7"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983904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sz="quarter" idx="1"/>
          </p:nvPr>
        </p:nvSpPr>
        <p:spPr>
          <a:xfrm>
            <a:off x="457647" y="2348880"/>
            <a:ext cx="8506965" cy="3895426"/>
          </a:xfrm>
        </p:spPr>
        <p:txBody>
          <a:bodyPr>
            <a:normAutofit lnSpcReduction="10000"/>
          </a:bodyPr>
          <a:lstStyle/>
          <a:p>
            <a:pPr marL="342900" lvl="2" indent="-342900" algn="just">
              <a:spcBef>
                <a:spcPts val="600"/>
              </a:spcBef>
              <a:spcAft>
                <a:spcPts val="600"/>
              </a:spcAft>
              <a:buSzPct val="70000"/>
              <a:buFont typeface="Wingdings" pitchFamily="2" charset="2"/>
              <a:buChar char="§"/>
            </a:pPr>
            <a:r>
              <a:rPr lang="tr-TR" altLang="tr-TR" sz="2800" b="1" dirty="0">
                <a:cs typeface="Andalus" pitchFamily="18" charset="-78"/>
              </a:rPr>
              <a:t>Evde bulunan ecza dolabındaki ya da aile bireylerinin kullandığı ilaçların hızlı bir şekilde </a:t>
            </a:r>
            <a:r>
              <a:rPr lang="tr-TR" altLang="tr-TR" sz="2800" b="1" dirty="0" smtClean="0">
                <a:cs typeface="Andalus" pitchFamily="18" charset="-78"/>
              </a:rPr>
              <a:t>azalması,</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Evde </a:t>
            </a:r>
            <a:r>
              <a:rPr lang="tr-TR" altLang="tr-TR" sz="2800" b="1" dirty="0">
                <a:cs typeface="Andalus" pitchFamily="18" charset="-78"/>
              </a:rPr>
              <a:t>bulunan aile büyüklerine ait olan sigara paketinin hızlı bir şekilde </a:t>
            </a:r>
            <a:r>
              <a:rPr lang="tr-TR" altLang="tr-TR" sz="2800" b="1" dirty="0" smtClean="0">
                <a:cs typeface="Andalus" pitchFamily="18" charset="-78"/>
              </a:rPr>
              <a:t>tükenmesi,</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Evde </a:t>
            </a:r>
            <a:r>
              <a:rPr lang="tr-TR" altLang="tr-TR" sz="2800" b="1" dirty="0">
                <a:cs typeface="Andalus" pitchFamily="18" charset="-78"/>
              </a:rPr>
              <a:t>vitrinde süs olarak duran alkol şişelerinin kapaklarının açılmış olması ya da </a:t>
            </a:r>
            <a:r>
              <a:rPr lang="tr-TR" altLang="tr-TR" sz="2800" b="1" dirty="0" smtClean="0">
                <a:cs typeface="Andalus" pitchFamily="18" charset="-78"/>
              </a:rPr>
              <a:t>kullanılması,</a:t>
            </a:r>
          </a:p>
          <a:p>
            <a:pPr marL="342900" lvl="2" indent="-342900" algn="just">
              <a:spcBef>
                <a:spcPts val="600"/>
              </a:spcBef>
              <a:spcAft>
                <a:spcPts val="600"/>
              </a:spcAft>
              <a:buSzPct val="70000"/>
              <a:buFont typeface="Wingdings" pitchFamily="2" charset="2"/>
              <a:buChar char="§"/>
            </a:pPr>
            <a:r>
              <a:rPr lang="tr-TR" altLang="tr-TR" sz="2800" b="1" dirty="0" smtClean="0">
                <a:cs typeface="Andalus" pitchFamily="18" charset="-78"/>
              </a:rPr>
              <a:t>Evde </a:t>
            </a:r>
            <a:r>
              <a:rPr lang="tr-TR" altLang="tr-TR" sz="2800" b="1" dirty="0">
                <a:cs typeface="Andalus" pitchFamily="18" charset="-78"/>
              </a:rPr>
              <a:t>bulunan değerli eşyaların </a:t>
            </a:r>
            <a:r>
              <a:rPr lang="tr-TR" altLang="tr-TR" sz="2800" b="1" dirty="0" smtClean="0">
                <a:cs typeface="Andalus" pitchFamily="18" charset="-78"/>
              </a:rPr>
              <a:t>kaybolması.</a:t>
            </a:r>
            <a:endParaRPr lang="tr-TR" altLang="tr-TR" sz="2800" b="1" dirty="0">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400" b="1" dirty="0" smtClean="0">
                <a:latin typeface="Calibri" panose="020F0502020204030204" pitchFamily="34" charset="0"/>
              </a:rPr>
              <a:t>GENCİN MADDE KULLANIM DAVRANIŞI NASIL ANLAŞILABİLİR?</a:t>
            </a:r>
            <a:endParaRPr lang="tr-TR" sz="2400" b="1" dirty="0">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Başlık 1"/>
          <p:cNvSpPr txBox="1">
            <a:spLocks/>
          </p:cNvSpPr>
          <p:nvPr/>
        </p:nvSpPr>
        <p:spPr bwMode="auto">
          <a:xfrm>
            <a:off x="177020" y="1052736"/>
            <a:ext cx="8865379" cy="1152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latin typeface="+mj-lt"/>
                <a:ea typeface="+mj-ea"/>
                <a:cs typeface="Andalus" pitchFamily="18" charset="-78"/>
              </a:rPr>
              <a:t>6. Ev Yaşamı ve Sosyal Çevresi ile İlgili Durumlar</a:t>
            </a:r>
            <a:endParaRPr lang="tr-TR" altLang="tr-TR" sz="3600" b="1" kern="1200" dirty="0">
              <a:latin typeface="+mj-lt"/>
              <a:ea typeface="+mj-ea"/>
              <a:cs typeface="Andalus" pitchFamily="18" charset="-78"/>
            </a:endParaRPr>
          </a:p>
        </p:txBody>
      </p:sp>
      <p:pic>
        <p:nvPicPr>
          <p:cNvPr id="7"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218918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764704"/>
            <a:ext cx="7344816" cy="2880320"/>
          </a:xfrm>
        </p:spPr>
        <p:txBody>
          <a:bodyPr>
            <a:noAutofit/>
          </a:bodyPr>
          <a:lstStyle/>
          <a:p>
            <a:pPr algn="ctr"/>
            <a:r>
              <a:rPr lang="tr-TR" altLang="tr-TR" sz="8800" b="1" dirty="0" smtClean="0">
                <a:solidFill>
                  <a:srgbClr val="FF0000"/>
                </a:solidFill>
              </a:rPr>
              <a:t>AİLELERE ÖNERİLER</a:t>
            </a:r>
            <a:endParaRPr lang="tr-TR" altLang="tr-TR" sz="8800" b="1" dirty="0">
              <a:solidFill>
                <a:srgbClr val="FF0000"/>
              </a:solidFill>
            </a:endParaRPr>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3351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2736304"/>
          </a:xfrm>
        </p:spPr>
        <p:txBody>
          <a:bodyPr/>
          <a:lstStyle/>
          <a:p>
            <a:pPr marL="685800" indent="-685800" algn="ctr">
              <a:buSzPct val="200000"/>
              <a:buFont typeface="Arial" pitchFamily="34" charset="0"/>
              <a:buChar char="♥"/>
            </a:pPr>
            <a:r>
              <a:rPr lang="tr-TR" altLang="tr-TR" sz="4800" b="1" dirty="0" smtClean="0"/>
              <a:t>İyi Model Olun…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5362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2736304"/>
          </a:xfrm>
        </p:spPr>
        <p:txBody>
          <a:bodyPr/>
          <a:lstStyle/>
          <a:p>
            <a:pPr marL="685800" indent="-685800" algn="ctr">
              <a:buSzPct val="200000"/>
              <a:buFont typeface="Arial" pitchFamily="34" charset="0"/>
              <a:buChar char="♥"/>
            </a:pPr>
            <a:r>
              <a:rPr lang="tr-TR" altLang="tr-TR" sz="4800" b="1" dirty="0" smtClean="0"/>
              <a:t>Güçlü Aile </a:t>
            </a:r>
            <a:r>
              <a:rPr lang="tr-TR" altLang="tr-TR" sz="4800" b="1" dirty="0"/>
              <a:t>B</a:t>
            </a:r>
            <a:r>
              <a:rPr lang="tr-TR" altLang="tr-TR" sz="4800" b="1" dirty="0" smtClean="0"/>
              <a:t>ağı Kurun…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4901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2736304"/>
          </a:xfrm>
        </p:spPr>
        <p:txBody>
          <a:bodyPr/>
          <a:lstStyle/>
          <a:p>
            <a:pPr marL="685800" indent="-685800" algn="ctr">
              <a:buSzPct val="200000"/>
              <a:buFont typeface="Arial" pitchFamily="34" charset="0"/>
              <a:buChar char="♥"/>
            </a:pPr>
            <a:r>
              <a:rPr lang="tr-TR" altLang="tr-TR" sz="4800" b="1" dirty="0" smtClean="0"/>
              <a:t> Ona ‘’HAYIR’’ demeyi öğretin…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6271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99592" y="2060848"/>
            <a:ext cx="7602638" cy="2304256"/>
          </a:xfrm>
        </p:spPr>
        <p:txBody>
          <a:bodyPr>
            <a:normAutofit/>
          </a:bodyPr>
          <a:lstStyle/>
          <a:p>
            <a:pPr marL="685800" indent="-685800" algn="ctr">
              <a:buSzPct val="200000"/>
              <a:buFont typeface="Arial" pitchFamily="34" charset="0"/>
              <a:buChar char="♥"/>
            </a:pPr>
            <a:r>
              <a:rPr lang="tr-TR" altLang="tr-TR" sz="4800" b="1" dirty="0" smtClean="0"/>
              <a:t>Onu Dinlemeye </a:t>
            </a:r>
            <a:r>
              <a:rPr lang="tr-TR" altLang="tr-TR" sz="4800" b="1" dirty="0"/>
              <a:t>Ö</a:t>
            </a:r>
            <a:r>
              <a:rPr lang="tr-TR" altLang="tr-TR" sz="4800" b="1" dirty="0" smtClean="0"/>
              <a:t>zen Gösterin…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6032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70599" y="1628800"/>
            <a:ext cx="7560840" cy="2736304"/>
          </a:xfrm>
        </p:spPr>
        <p:txBody>
          <a:bodyPr/>
          <a:lstStyle/>
          <a:p>
            <a:pPr marL="685800" indent="-685800" algn="ctr">
              <a:buSzPct val="200000"/>
              <a:buFont typeface="Arial" pitchFamily="34" charset="0"/>
              <a:buChar char="♥"/>
            </a:pPr>
            <a:r>
              <a:rPr lang="tr-TR" altLang="tr-TR" sz="4800" b="1" dirty="0" smtClean="0"/>
              <a:t>Öğüt Vermeyin, Sadece </a:t>
            </a:r>
            <a:r>
              <a:rPr lang="tr-TR" altLang="tr-TR" sz="4800" b="1" dirty="0"/>
              <a:t>F</a:t>
            </a:r>
            <a:r>
              <a:rPr lang="tr-TR" altLang="tr-TR" sz="4800" b="1" dirty="0" smtClean="0"/>
              <a:t>ikrinizi Söyleyin…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278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97374" y="1268760"/>
            <a:ext cx="7560840" cy="2736304"/>
          </a:xfrm>
        </p:spPr>
        <p:txBody>
          <a:bodyPr/>
          <a:lstStyle/>
          <a:p>
            <a:pPr marL="685800" indent="-685800" algn="ctr">
              <a:buSzPct val="200000"/>
              <a:buFont typeface="Arial" pitchFamily="34" charset="0"/>
              <a:buChar char="♥"/>
            </a:pPr>
            <a:r>
              <a:rPr lang="tr-TR" altLang="tr-TR" sz="4800" b="1" dirty="0" smtClean="0"/>
              <a:t>Öğrenmesine Yardımcı Olun…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539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179513" y="1628800"/>
            <a:ext cx="3600400" cy="4529445"/>
          </a:xfrm>
          <a:prstGeom prst="rect">
            <a:avLst/>
          </a:prstGeom>
          <a:noFill/>
        </p:spPr>
        <p:txBody>
          <a:bodyPr wrap="square" rtlCol="0">
            <a:spAutoFit/>
          </a:bodyPr>
          <a:lstStyle/>
          <a:p>
            <a:pPr marL="457200" indent="-457200">
              <a:buFont typeface="Arial" panose="020B0604020202020204" pitchFamily="34" charset="0"/>
              <a:buChar char="•"/>
            </a:pPr>
            <a:r>
              <a:rPr lang="tr-TR" altLang="tr-TR" sz="2800" dirty="0" smtClean="0"/>
              <a:t>Sigara		</a:t>
            </a:r>
          </a:p>
          <a:p>
            <a:pPr marL="457200" indent="-457200">
              <a:buFont typeface="Arial" panose="020B0604020202020204" pitchFamily="34" charset="0"/>
              <a:buChar char="•"/>
            </a:pPr>
            <a:r>
              <a:rPr lang="tr-TR" altLang="tr-TR" sz="2800" dirty="0" smtClean="0"/>
              <a:t>Esrar</a:t>
            </a:r>
          </a:p>
          <a:p>
            <a:pPr marL="457200" indent="-457200">
              <a:buFont typeface="Arial" panose="020B0604020202020204" pitchFamily="34" charset="0"/>
              <a:buChar char="•"/>
            </a:pPr>
            <a:r>
              <a:rPr lang="tr-TR" altLang="tr-TR" sz="2800" dirty="0" smtClean="0"/>
              <a:t>Bonzai		</a:t>
            </a:r>
          </a:p>
          <a:p>
            <a:pPr marL="457200" indent="-457200">
              <a:buFont typeface="Arial" panose="020B0604020202020204" pitchFamily="34" charset="0"/>
              <a:buChar char="•"/>
            </a:pPr>
            <a:r>
              <a:rPr lang="tr-TR" altLang="tr-TR" sz="2800" dirty="0" smtClean="0"/>
              <a:t>Eroin		</a:t>
            </a:r>
          </a:p>
          <a:p>
            <a:pPr marL="457200" indent="-457200">
              <a:buFont typeface="Arial" panose="020B0604020202020204" pitchFamily="34" charset="0"/>
              <a:buChar char="•"/>
            </a:pPr>
            <a:r>
              <a:rPr lang="tr-TR" altLang="tr-TR" sz="2800" dirty="0" smtClean="0"/>
              <a:t>Kokain</a:t>
            </a:r>
          </a:p>
          <a:p>
            <a:pPr marL="457200" indent="-457200">
              <a:buFont typeface="Arial" panose="020B0604020202020204" pitchFamily="34" charset="0"/>
              <a:buChar char="•"/>
            </a:pPr>
            <a:r>
              <a:rPr lang="tr-TR" altLang="tr-TR" sz="2800" dirty="0" smtClean="0"/>
              <a:t>Kafein</a:t>
            </a:r>
          </a:p>
          <a:p>
            <a:pPr marL="457200" indent="-457200">
              <a:buFont typeface="Arial" panose="020B0604020202020204" pitchFamily="34" charset="0"/>
              <a:buChar char="•"/>
            </a:pPr>
            <a:r>
              <a:rPr lang="tr-TR" altLang="tr-TR" sz="2800" dirty="0" smtClean="0"/>
              <a:t>Alkol</a:t>
            </a:r>
          </a:p>
          <a:p>
            <a:pPr marL="457200" indent="-457200">
              <a:buFont typeface="Arial" panose="020B0604020202020204" pitchFamily="34" charset="0"/>
              <a:buChar char="•"/>
            </a:pPr>
            <a:r>
              <a:rPr lang="tr-TR" altLang="tr-TR" sz="2800" dirty="0" smtClean="0"/>
              <a:t>Uçucu maddeler</a:t>
            </a:r>
          </a:p>
          <a:p>
            <a:pPr marL="457200" indent="-457200">
              <a:buFont typeface="Arial" panose="020B0604020202020204" pitchFamily="34" charset="0"/>
              <a:buChar char="•"/>
            </a:pPr>
            <a:r>
              <a:rPr lang="tr-TR" altLang="tr-TR" sz="2800" dirty="0" err="1" smtClean="0"/>
              <a:t>Ecstasy</a:t>
            </a:r>
            <a:endParaRPr lang="tr-TR" altLang="tr-TR" sz="2800" dirty="0" smtClean="0"/>
          </a:p>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10" name="Başlık 2"/>
          <p:cNvSpPr>
            <a:spLocks noGrp="1"/>
          </p:cNvSpPr>
          <p:nvPr>
            <p:ph type="title"/>
          </p:nvPr>
        </p:nvSpPr>
        <p:spPr>
          <a:xfrm>
            <a:off x="657225" y="274638"/>
            <a:ext cx="7866063" cy="547687"/>
          </a:xfrm>
        </p:spPr>
        <p:txBody>
          <a:bodyPr>
            <a:normAutofit fontScale="90000"/>
          </a:bodyPr>
          <a:lstStyle/>
          <a:p>
            <a:pPr algn="ctr"/>
            <a:r>
              <a:rPr lang="tr-TR" sz="2800" b="1" dirty="0">
                <a:solidFill>
                  <a:schemeClr val="tx2">
                    <a:tint val="100000"/>
                    <a:shade val="90000"/>
                    <a:satMod val="250000"/>
                    <a:alpha val="100000"/>
                  </a:schemeClr>
                </a:solidFill>
              </a:rPr>
              <a:t>BAĞIMLILIK YAPAN MADDELER</a:t>
            </a:r>
            <a:endParaRPr lang="tr-TR" sz="2800" b="1" dirty="0">
              <a:latin typeface="Palatino Linotype" panose="02040502050505030304" pitchFamily="18" charset="0"/>
            </a:endParaRPr>
          </a:p>
        </p:txBody>
      </p:sp>
      <p:sp>
        <p:nvSpPr>
          <p:cNvPr id="9" name="TextBox 1"/>
          <p:cNvSpPr txBox="1"/>
          <p:nvPr/>
        </p:nvSpPr>
        <p:spPr>
          <a:xfrm>
            <a:off x="4427984" y="1628800"/>
            <a:ext cx="3791205" cy="2805896"/>
          </a:xfrm>
          <a:prstGeom prst="rect">
            <a:avLst/>
          </a:prstGeom>
          <a:noFill/>
        </p:spPr>
        <p:txBody>
          <a:bodyPr wrap="square" rtlCol="0">
            <a:spAutoFit/>
          </a:bodyPr>
          <a:lstStyle/>
          <a:p>
            <a:pPr marL="457200" indent="-457200">
              <a:buFont typeface="Arial" panose="020B0604020202020204" pitchFamily="34" charset="0"/>
              <a:buChar char="•"/>
            </a:pPr>
            <a:r>
              <a:rPr lang="tr-TR" altLang="tr-TR" sz="2800" dirty="0" smtClean="0"/>
              <a:t>Morfin</a:t>
            </a:r>
          </a:p>
          <a:p>
            <a:pPr marL="457200" indent="-457200">
              <a:buFont typeface="Arial" panose="020B0604020202020204" pitchFamily="34" charset="0"/>
              <a:buChar char="•"/>
            </a:pPr>
            <a:r>
              <a:rPr lang="tr-TR" altLang="tr-TR" sz="2800" dirty="0" err="1" smtClean="0"/>
              <a:t>Akineton</a:t>
            </a:r>
            <a:r>
              <a:rPr lang="tr-TR" altLang="tr-TR" sz="2800" dirty="0" smtClean="0"/>
              <a:t>  vb.</a:t>
            </a:r>
            <a:r>
              <a:rPr lang="tr-TR" altLang="tr-TR" sz="2800" dirty="0" smtClean="0">
                <a:latin typeface="Arial" pitchFamily="34" charset="0"/>
              </a:rPr>
              <a:t> </a:t>
            </a:r>
            <a:r>
              <a:rPr lang="tr-TR" altLang="tr-TR" sz="2800" dirty="0" smtClean="0"/>
              <a:t>bazı ilaçlar	</a:t>
            </a:r>
          </a:p>
          <a:p>
            <a:pPr marL="457200" indent="-457200">
              <a:buFont typeface="Arial" panose="020B0604020202020204" pitchFamily="34" charset="0"/>
              <a:buChar char="•"/>
            </a:pPr>
            <a:r>
              <a:rPr lang="tr-TR" altLang="tr-TR" sz="2800" dirty="0" smtClean="0"/>
              <a:t>Bazı mantarlar</a:t>
            </a:r>
          </a:p>
          <a:p>
            <a:pPr marL="457200" indent="-457200">
              <a:buFont typeface="Arial" panose="020B0604020202020204" pitchFamily="34" charset="0"/>
              <a:buChar char="•"/>
            </a:pPr>
            <a:r>
              <a:rPr lang="tr-TR" altLang="tr-TR" sz="2800" dirty="0" smtClean="0"/>
              <a:t>LSD </a:t>
            </a:r>
          </a:p>
          <a:p>
            <a:pPr>
              <a:spcBef>
                <a:spcPts val="1000"/>
              </a:spcBef>
              <a:spcAft>
                <a:spcPts val="1000"/>
              </a:spcAft>
            </a:pPr>
            <a:endParaRPr lang="tr-TR" sz="2800" b="1" dirty="0">
              <a:latin typeface="+mn-lt"/>
            </a:endParaRPr>
          </a:p>
        </p:txBody>
      </p:sp>
      <p:pic>
        <p:nvPicPr>
          <p:cNvPr id="11"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5358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5184576"/>
          </a:xfrm>
        </p:spPr>
        <p:txBody>
          <a:bodyPr>
            <a:normAutofit/>
          </a:bodyPr>
          <a:lstStyle/>
          <a:p>
            <a:pPr marL="685800" indent="-685800" algn="ctr">
              <a:buSzPct val="200000"/>
              <a:buFont typeface="Arial" pitchFamily="34" charset="0"/>
              <a:buChar char="♥"/>
            </a:pPr>
            <a:r>
              <a:rPr lang="tr-TR" altLang="tr-TR" sz="4800" b="1" dirty="0" smtClean="0"/>
              <a:t>Onunla Konuşmaktan Çekinmeyin…</a:t>
            </a:r>
            <a:br>
              <a:rPr lang="tr-TR" altLang="tr-TR" sz="4800" b="1" dirty="0" smtClean="0"/>
            </a:br>
            <a:r>
              <a:rPr lang="tr-TR" altLang="tr-TR" sz="4800" b="1" dirty="0" smtClean="0"/>
              <a:t/>
            </a:r>
            <a:br>
              <a:rPr lang="tr-TR" altLang="tr-TR" sz="4800" b="1" dirty="0" smtClean="0"/>
            </a:br>
            <a:r>
              <a:rPr lang="tr-TR" altLang="tr-TR" sz="4800" b="1" dirty="0" smtClean="0"/>
              <a:t>«</a:t>
            </a:r>
            <a:r>
              <a:rPr lang="tr-TR" altLang="tr-TR" sz="2800" b="1" dirty="0" smtClean="0"/>
              <a:t>Kendi yaptığınız hataları da açık  ifade edin ve onu neden bu durumdan koruduğunuzu açıklayın.»</a:t>
            </a:r>
            <a:r>
              <a:rPr lang="tr-TR" altLang="tr-TR" sz="4800" b="1" dirty="0" smtClean="0"/>
              <a:t/>
            </a:r>
            <a:br>
              <a:rPr lang="tr-TR" altLang="tr-TR" sz="4800" b="1" dirty="0" smtClean="0"/>
            </a:b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589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2736304"/>
          </a:xfrm>
        </p:spPr>
        <p:txBody>
          <a:bodyPr/>
          <a:lstStyle/>
          <a:p>
            <a:pPr marL="685800" indent="-685800" algn="ctr">
              <a:buSzPct val="200000"/>
              <a:buFont typeface="Arial" pitchFamily="34" charset="0"/>
              <a:buChar char="♥"/>
            </a:pPr>
            <a:r>
              <a:rPr lang="tr-TR" altLang="tr-TR" sz="4800" b="1" dirty="0" smtClean="0"/>
              <a:t>Yargılamayın…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1903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2736304"/>
          </a:xfrm>
        </p:spPr>
        <p:txBody>
          <a:bodyPr/>
          <a:lstStyle/>
          <a:p>
            <a:pPr marL="685800" indent="-685800" algn="ctr">
              <a:buSzPct val="200000"/>
              <a:buFont typeface="Arial" pitchFamily="34" charset="0"/>
              <a:buChar char="♥"/>
            </a:pPr>
            <a:r>
              <a:rPr lang="tr-TR" altLang="tr-TR" sz="4800" b="1" dirty="0" smtClean="0"/>
              <a:t>Tehdit Etmeyin…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7764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2736304"/>
          </a:xfrm>
        </p:spPr>
        <p:txBody>
          <a:bodyPr/>
          <a:lstStyle/>
          <a:p>
            <a:pPr marL="685800" indent="-685800" algn="ctr">
              <a:buSzPct val="200000"/>
              <a:buFont typeface="Arial" pitchFamily="34" charset="0"/>
              <a:buChar char="♥"/>
            </a:pPr>
            <a:r>
              <a:rPr lang="tr-TR" altLang="tr-TR" sz="4800" b="1" dirty="0" smtClean="0"/>
              <a:t>Aşırı Sorgulayıcı Olmayın…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5156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755576" y="908720"/>
            <a:ext cx="7560840" cy="2736304"/>
          </a:xfrm>
        </p:spPr>
        <p:txBody>
          <a:bodyPr/>
          <a:lstStyle/>
          <a:p>
            <a:pPr marL="685800" indent="-685800" algn="ctr">
              <a:buSzPct val="200000"/>
              <a:buFont typeface="Arial" pitchFamily="34" charset="0"/>
              <a:buChar char="♥"/>
            </a:pPr>
            <a:r>
              <a:rPr lang="tr-TR" altLang="tr-TR" sz="4800" b="1" dirty="0" smtClean="0"/>
              <a:t>Emir Vermeyin…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1382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3568" y="1556792"/>
            <a:ext cx="7560840" cy="2736304"/>
          </a:xfrm>
        </p:spPr>
        <p:txBody>
          <a:bodyPr/>
          <a:lstStyle/>
          <a:p>
            <a:pPr marL="685800" indent="-685800" algn="ctr">
              <a:buSzPct val="200000"/>
              <a:buFont typeface="Arial" pitchFamily="34" charset="0"/>
              <a:buChar char="♥"/>
            </a:pPr>
            <a:r>
              <a:rPr lang="tr-TR" altLang="tr-TR" sz="4800" b="1" dirty="0" smtClean="0"/>
              <a:t>Gereksiz Ahlak </a:t>
            </a:r>
            <a:r>
              <a:rPr lang="tr-TR" altLang="tr-TR" sz="4800" b="1" dirty="0"/>
              <a:t>D</a:t>
            </a:r>
            <a:r>
              <a:rPr lang="tr-TR" altLang="tr-TR" sz="4800" b="1" dirty="0" smtClean="0"/>
              <a:t>erslerinden Kaçının…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5981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02383" y="1556792"/>
            <a:ext cx="7560840" cy="2736304"/>
          </a:xfrm>
        </p:spPr>
        <p:txBody>
          <a:bodyPr/>
          <a:lstStyle/>
          <a:p>
            <a:pPr marL="685800" indent="-685800" algn="ctr">
              <a:buSzPct val="200000"/>
              <a:buFont typeface="Arial" pitchFamily="34" charset="0"/>
              <a:buChar char="♥"/>
            </a:pPr>
            <a:r>
              <a:rPr lang="tr-TR" altLang="tr-TR" sz="4800" b="1" dirty="0" smtClean="0"/>
              <a:t>Gereksiz Teşhisler Koymayın…</a:t>
            </a:r>
            <a:endParaRPr lang="tr-TR" altLang="tr-TR" sz="4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8079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980728"/>
            <a:ext cx="7488832" cy="5616624"/>
          </a:xfrm>
        </p:spPr>
        <p:txBody>
          <a:bodyPr>
            <a:normAutofit fontScale="90000"/>
          </a:bodyPr>
          <a:lstStyle/>
          <a:p>
            <a:pPr marL="571500" indent="-571500">
              <a:lnSpc>
                <a:spcPct val="150000"/>
              </a:lnSpc>
              <a:buSzPct val="200000"/>
              <a:buFont typeface="Arial" pitchFamily="34" charset="0"/>
              <a:buChar char="♥"/>
            </a:pPr>
            <a:r>
              <a:rPr lang="tr-TR" altLang="tr-TR" sz="4000" b="1" dirty="0" smtClean="0"/>
              <a:t>Sınırlarını Belirleyin…</a:t>
            </a:r>
            <a:r>
              <a:rPr lang="tr-TR" altLang="tr-TR" sz="2400" b="1" dirty="0" smtClean="0"/>
              <a:t/>
            </a:r>
            <a:br>
              <a:rPr lang="tr-TR" altLang="tr-TR" sz="2400" b="1" dirty="0" smtClean="0"/>
            </a:br>
            <a:r>
              <a:rPr lang="tr-TR" altLang="tr-TR" sz="2400" b="1" dirty="0" smtClean="0"/>
              <a:t/>
            </a:r>
            <a:br>
              <a:rPr lang="tr-TR" altLang="tr-TR" sz="2400" b="1" dirty="0" smtClean="0"/>
            </a:br>
            <a:r>
              <a:rPr lang="tr-TR" altLang="tr-TR" sz="2000" b="1" dirty="0" smtClean="0"/>
              <a:t>* Her çocuğun sınırlarını bilmeye  ihtiyacı vardır.</a:t>
            </a:r>
            <a:br>
              <a:rPr lang="tr-TR" altLang="tr-TR" sz="2000" b="1" dirty="0" smtClean="0"/>
            </a:br>
            <a:r>
              <a:rPr lang="tr-TR" altLang="tr-TR" sz="2000" b="1" dirty="0"/>
              <a:t>* Sınırlar </a:t>
            </a:r>
            <a:r>
              <a:rPr lang="tr-TR" altLang="tr-TR" sz="2000" b="1" dirty="0" smtClean="0"/>
              <a:t>çocuğun kapasitesini aşmamalı (yaş düzeyine uygun)</a:t>
            </a:r>
            <a:r>
              <a:rPr lang="tr-TR" altLang="tr-TR" sz="2000" b="1" dirty="0"/>
              <a:t/>
            </a:r>
            <a:br>
              <a:rPr lang="tr-TR" altLang="tr-TR" sz="2000" b="1" dirty="0"/>
            </a:br>
            <a:r>
              <a:rPr lang="tr-TR" altLang="tr-TR" sz="2000" b="1" dirty="0"/>
              <a:t>* Koyduğunuz </a:t>
            </a:r>
            <a:r>
              <a:rPr lang="tr-TR" altLang="tr-TR" sz="2000" b="1" dirty="0" smtClean="0"/>
              <a:t>sınırlar açık ve anlaşılır olmalı.</a:t>
            </a:r>
            <a:r>
              <a:rPr lang="tr-TR" altLang="tr-TR" sz="2000" b="1" dirty="0"/>
              <a:t/>
            </a:r>
            <a:br>
              <a:rPr lang="tr-TR" altLang="tr-TR" sz="2000" b="1" dirty="0"/>
            </a:br>
            <a:r>
              <a:rPr lang="tr-TR" altLang="tr-TR" sz="2000" b="1" dirty="0"/>
              <a:t>* Kuralları </a:t>
            </a:r>
            <a:r>
              <a:rPr lang="tr-TR" altLang="tr-TR" sz="2000" b="1" dirty="0" smtClean="0"/>
              <a:t>çocuğa ne yapmaması gerektiği kadar, ne  yapması gerektiğini söylemeli.</a:t>
            </a:r>
            <a:r>
              <a:rPr lang="tr-TR" altLang="tr-TR" sz="2000" b="1" dirty="0"/>
              <a:t/>
            </a:r>
            <a:br>
              <a:rPr lang="tr-TR" altLang="tr-TR" sz="2000" b="1" dirty="0"/>
            </a:br>
            <a:r>
              <a:rPr lang="tr-TR" altLang="tr-TR" sz="2000" b="1" dirty="0"/>
              <a:t>* Konulan </a:t>
            </a:r>
            <a:r>
              <a:rPr lang="tr-TR" altLang="tr-TR" sz="2000" b="1" dirty="0" smtClean="0"/>
              <a:t>kuralları uygulamada kararlı olun. </a:t>
            </a:r>
            <a:r>
              <a:rPr lang="tr-TR" altLang="tr-TR" sz="2000" b="1" dirty="0"/>
              <a:t/>
            </a:r>
            <a:br>
              <a:rPr lang="tr-TR" altLang="tr-TR" sz="2000" b="1" dirty="0"/>
            </a:br>
            <a:r>
              <a:rPr lang="tr-TR" altLang="tr-TR" sz="2000" b="1" dirty="0"/>
              <a:t>* Sınırlar </a:t>
            </a:r>
            <a:r>
              <a:rPr lang="tr-TR" altLang="tr-TR" sz="2000" b="1" dirty="0" smtClean="0"/>
              <a:t>yalnız çocuk için değil, tüm aile üyeleri için geçerli olmalı.</a:t>
            </a:r>
            <a:r>
              <a:rPr lang="tr-TR" altLang="tr-TR" sz="2800" b="1" dirty="0" smtClean="0"/>
              <a:t/>
            </a:r>
            <a:br>
              <a:rPr lang="tr-TR" altLang="tr-TR" sz="2800" b="1" dirty="0" smtClean="0"/>
            </a:br>
            <a:r>
              <a:rPr lang="tr-TR" altLang="tr-TR" sz="2800" b="1" dirty="0" smtClean="0"/>
              <a:t/>
            </a:r>
            <a:br>
              <a:rPr lang="tr-TR" altLang="tr-TR" sz="2800" b="1" dirty="0" smtClean="0"/>
            </a:br>
            <a:endParaRPr lang="tr-TR" altLang="tr-TR" sz="2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00296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20688"/>
            <a:ext cx="8064896" cy="4320480"/>
          </a:xfrm>
        </p:spPr>
        <p:txBody>
          <a:bodyPr/>
          <a:lstStyle/>
          <a:p>
            <a:pPr algn="r"/>
            <a:r>
              <a:rPr lang="tr-TR" altLang="tr-TR" sz="4000" b="1" dirty="0" smtClean="0"/>
              <a:t> </a:t>
            </a:r>
            <a:r>
              <a:rPr lang="tr-TR" altLang="tr-TR" sz="4000" b="1" dirty="0" smtClean="0">
                <a:solidFill>
                  <a:srgbClr val="FF0000"/>
                </a:solidFill>
              </a:rPr>
              <a:t>YAŞ DÜZEYLERİNE GÖRE  AİLELERE ÖNERİLER</a:t>
            </a:r>
            <a:r>
              <a:rPr lang="tr-TR" altLang="tr-TR" sz="4000" b="1" dirty="0" smtClean="0"/>
              <a:t/>
            </a:r>
            <a:br>
              <a:rPr lang="tr-TR" altLang="tr-TR" sz="4000" b="1" dirty="0" smtClean="0"/>
            </a:br>
            <a:r>
              <a:rPr lang="tr-TR" altLang="tr-TR" sz="2800" b="1" dirty="0" smtClean="0"/>
              <a:t/>
            </a:r>
            <a:br>
              <a:rPr lang="tr-TR" altLang="tr-TR" sz="2800" b="1" dirty="0" smtClean="0"/>
            </a:br>
            <a:endParaRPr lang="tr-TR" altLang="tr-TR" sz="2800" b="1"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7695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solidFill>
                  <a:srgbClr val="FF0000"/>
                </a:solidFill>
              </a:rPr>
              <a:t>OKUL ÖNCESİ DÖNEM</a:t>
            </a:r>
            <a:endParaRPr lang="tr-TR" sz="2400" b="1" dirty="0">
              <a:solidFill>
                <a:srgbClr val="FF0000"/>
              </a:solidFill>
            </a:endParaRPr>
          </a:p>
        </p:txBody>
      </p:sp>
      <p:sp>
        <p:nvSpPr>
          <p:cNvPr id="2" name="İçerik Yer Tutucusu 1"/>
          <p:cNvSpPr>
            <a:spLocks noGrp="1"/>
          </p:cNvSpPr>
          <p:nvPr>
            <p:ph sz="quarter" idx="1"/>
          </p:nvPr>
        </p:nvSpPr>
        <p:spPr>
          <a:xfrm>
            <a:off x="1187624" y="2492896"/>
            <a:ext cx="6768752" cy="3657599"/>
          </a:xfrm>
        </p:spPr>
        <p:txBody>
          <a:bodyPr/>
          <a:lstStyle/>
          <a:p>
            <a:pPr marL="18288" indent="0" algn="just">
              <a:lnSpc>
                <a:spcPct val="150000"/>
              </a:lnSpc>
              <a:spcBef>
                <a:spcPts val="0"/>
              </a:spcBef>
              <a:buNone/>
            </a:pPr>
            <a:r>
              <a:rPr lang="tr-TR" dirty="0">
                <a:effectLst/>
              </a:rPr>
              <a:t>Bu dönemde çocuklara sigara, alkol ve diğer maddeler hakkında bilgi vermek gereksizdir. Ancak bu dönemde çocukların karar verme ve sorun çözme yetenekleri geliştirilebilir.</a:t>
            </a:r>
          </a:p>
          <a:p>
            <a:pPr marL="18288" indent="0">
              <a:buNone/>
            </a:pPr>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752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305877" y="1124744"/>
            <a:ext cx="8598476" cy="4524315"/>
          </a:xfrm>
          <a:prstGeom prst="rect">
            <a:avLst/>
          </a:prstGeom>
          <a:noFill/>
        </p:spPr>
        <p:txBody>
          <a:bodyPr wrap="square" rtlCol="0">
            <a:spAutoFit/>
          </a:bodyPr>
          <a:lstStyle/>
          <a:p>
            <a:pPr algn="just">
              <a:buFont typeface="Wingdings 2"/>
              <a:buChar char=""/>
              <a:defRPr/>
            </a:pPr>
            <a:r>
              <a:rPr lang="tr-TR" sz="2400" dirty="0" smtClean="0"/>
              <a:t>Sigara, Nargile </a:t>
            </a:r>
            <a:r>
              <a:rPr lang="tr-TR" sz="2400" dirty="0"/>
              <a:t>ya da puro olarak alınır.     </a:t>
            </a:r>
          </a:p>
          <a:p>
            <a:pPr algn="just">
              <a:defRPr/>
            </a:pPr>
            <a:r>
              <a:rPr lang="tr-TR" sz="2400" dirty="0"/>
              <a:t>                   </a:t>
            </a:r>
          </a:p>
          <a:p>
            <a:pPr algn="just">
              <a:buFont typeface="Wingdings 2"/>
              <a:buChar char=""/>
              <a:defRPr/>
            </a:pPr>
            <a:r>
              <a:rPr lang="tr-TR" sz="2400" dirty="0"/>
              <a:t>Bağımlılığı çok güçlüdür ve bırakmak çok zordur.</a:t>
            </a:r>
          </a:p>
          <a:p>
            <a:pPr algn="just">
              <a:defRPr/>
            </a:pPr>
            <a:endParaRPr lang="tr-TR" sz="2400" dirty="0"/>
          </a:p>
          <a:p>
            <a:pPr algn="just">
              <a:buFont typeface="Wingdings 2"/>
              <a:buChar char=""/>
              <a:defRPr/>
            </a:pPr>
            <a:r>
              <a:rPr lang="tr-TR" sz="2400" dirty="0"/>
              <a:t>Yağ dokusunda biriktiğinden sigara bırakıldıktan sonra da vücuttan atılması çok uzun sürer. </a:t>
            </a:r>
            <a:endParaRPr lang="tr-TR" sz="2400" dirty="0" smtClean="0"/>
          </a:p>
          <a:p>
            <a:pPr algn="just">
              <a:buFont typeface="Wingdings 2"/>
              <a:buChar char=""/>
              <a:defRPr/>
            </a:pPr>
            <a:endParaRPr lang="tr-TR" sz="2400" dirty="0"/>
          </a:p>
          <a:p>
            <a:pPr algn="just">
              <a:buFont typeface="Wingdings 2"/>
              <a:buChar char=""/>
              <a:defRPr/>
            </a:pPr>
            <a:r>
              <a:rPr lang="tr-TR" sz="2400" dirty="0" smtClean="0"/>
              <a:t>Ağız kokusu yapar, dişleri sarartır. </a:t>
            </a:r>
            <a:endParaRPr lang="tr-TR" sz="2400" dirty="0"/>
          </a:p>
          <a:p>
            <a:pPr algn="just">
              <a:defRPr/>
            </a:pPr>
            <a:endParaRPr lang="tr-TR" sz="2400" dirty="0"/>
          </a:p>
          <a:p>
            <a:pPr algn="just">
              <a:buFont typeface="Wingdings 2"/>
              <a:buChar char=""/>
              <a:defRPr/>
            </a:pPr>
            <a:r>
              <a:rPr lang="tr-TR" sz="2400" dirty="0" smtClean="0"/>
              <a:t> Kalp </a:t>
            </a:r>
            <a:r>
              <a:rPr lang="tr-TR" sz="2400" dirty="0"/>
              <a:t>damarlarında tıkanıklık, bronşların daralması sonucu akciğer rahatsızlıkları, beyin damarlarında tıkanma ve buna bağlı felç, ayak ve bacak damarlarında tıkanma görülür. </a:t>
            </a:r>
          </a:p>
        </p:txBody>
      </p:sp>
      <p:sp>
        <p:nvSpPr>
          <p:cNvPr id="10" name="Başlık 2"/>
          <p:cNvSpPr>
            <a:spLocks noGrp="1"/>
          </p:cNvSpPr>
          <p:nvPr>
            <p:ph type="title"/>
          </p:nvPr>
        </p:nvSpPr>
        <p:spPr>
          <a:xfrm>
            <a:off x="657225" y="274638"/>
            <a:ext cx="7866063" cy="547687"/>
          </a:xfrm>
        </p:spPr>
        <p:txBody>
          <a:bodyPr>
            <a:normAutofit fontScale="90000"/>
          </a:bodyPr>
          <a:lstStyle/>
          <a:p>
            <a:pPr algn="ctr"/>
            <a:r>
              <a:rPr lang="tr-TR" sz="2800" b="1" dirty="0">
                <a:solidFill>
                  <a:schemeClr val="tx2">
                    <a:tint val="100000"/>
                    <a:shade val="90000"/>
                    <a:satMod val="250000"/>
                    <a:alpha val="100000"/>
                  </a:schemeClr>
                </a:solidFill>
              </a:rPr>
              <a:t>NİKOTİN</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8550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3568" y="260648"/>
            <a:ext cx="7543800" cy="914400"/>
          </a:xfrm>
        </p:spPr>
        <p:txBody>
          <a:bodyPr/>
          <a:lstStyle/>
          <a:p>
            <a:pPr algn="r"/>
            <a:r>
              <a:rPr lang="tr-TR" sz="2400" b="1" dirty="0" smtClean="0">
                <a:solidFill>
                  <a:srgbClr val="FF0000"/>
                </a:solidFill>
              </a:rPr>
              <a:t>OKUL ÖNCESİ DÖNEM</a:t>
            </a:r>
            <a:endParaRPr lang="tr-TR" sz="2400" b="1" dirty="0">
              <a:solidFill>
                <a:srgbClr val="FF0000"/>
              </a:solidFill>
            </a:endParaRPr>
          </a:p>
        </p:txBody>
      </p:sp>
      <p:sp>
        <p:nvSpPr>
          <p:cNvPr id="2" name="İçerik Yer Tutucusu 1"/>
          <p:cNvSpPr>
            <a:spLocks noGrp="1"/>
          </p:cNvSpPr>
          <p:nvPr>
            <p:ph sz="quarter" idx="1"/>
          </p:nvPr>
        </p:nvSpPr>
        <p:spPr>
          <a:xfrm>
            <a:off x="755576" y="1340768"/>
            <a:ext cx="7488832" cy="5184576"/>
          </a:xfrm>
        </p:spPr>
        <p:txBody>
          <a:bodyPr>
            <a:normAutofit/>
          </a:bodyPr>
          <a:lstStyle/>
          <a:p>
            <a:pPr algn="just">
              <a:buFont typeface="Wingdings" panose="05000000000000000000" pitchFamily="2" charset="2"/>
              <a:buChar char="Ø"/>
            </a:pPr>
            <a:r>
              <a:rPr lang="tr-TR" dirty="0">
                <a:effectLst/>
              </a:rPr>
              <a:t>Ona belirli zamanlar ayırın. Sizinle konuşmak istediğinde ertelemeyin ve etkili bir şekilde dinleyin</a:t>
            </a:r>
            <a:r>
              <a:rPr lang="tr-TR" dirty="0" smtClean="0">
                <a:effectLst/>
              </a:rPr>
              <a:t>.</a:t>
            </a:r>
          </a:p>
          <a:p>
            <a:pPr algn="just">
              <a:buFont typeface="Wingdings" panose="05000000000000000000" pitchFamily="2" charset="2"/>
              <a:buChar char="Ø"/>
            </a:pPr>
            <a:r>
              <a:rPr lang="tr-TR" dirty="0" smtClean="0">
                <a:effectLst/>
              </a:rPr>
              <a:t>Beslenme </a:t>
            </a:r>
            <a:r>
              <a:rPr lang="tr-TR" dirty="0">
                <a:effectLst/>
              </a:rPr>
              <a:t>konusunda, hangi gıdaların sağlıklı olduğunu, hangi gıdaların </a:t>
            </a:r>
            <a:r>
              <a:rPr lang="tr-TR" dirty="0" smtClean="0">
                <a:effectLst/>
              </a:rPr>
              <a:t>sağlıksız olduğunu </a:t>
            </a:r>
            <a:r>
              <a:rPr lang="tr-TR" dirty="0">
                <a:effectLst/>
              </a:rPr>
              <a:t>öğrenmesini </a:t>
            </a:r>
            <a:r>
              <a:rPr lang="tr-TR" dirty="0" smtClean="0">
                <a:effectLst/>
              </a:rPr>
              <a:t>sağlayın.</a:t>
            </a:r>
            <a:endParaRPr lang="tr-TR" dirty="0">
              <a:effectLst/>
            </a:endParaRPr>
          </a:p>
          <a:p>
            <a:pPr algn="just">
              <a:buFont typeface="Wingdings" panose="05000000000000000000" pitchFamily="2" charset="2"/>
              <a:buChar char="Ø"/>
            </a:pPr>
            <a:r>
              <a:rPr lang="tr-TR" dirty="0" smtClean="0">
                <a:effectLst/>
              </a:rPr>
              <a:t>Vücudumuza </a:t>
            </a:r>
            <a:r>
              <a:rPr lang="tr-TR" dirty="0">
                <a:effectLst/>
              </a:rPr>
              <a:t>iyi bakma düşüncesi ile </a:t>
            </a:r>
            <a:r>
              <a:rPr lang="tr-TR" dirty="0" smtClean="0">
                <a:effectLst/>
              </a:rPr>
              <a:t>tanıştırın </a:t>
            </a:r>
            <a:r>
              <a:rPr lang="tr-TR" dirty="0">
                <a:effectLst/>
              </a:rPr>
              <a:t>ve sağlıklı </a:t>
            </a:r>
            <a:r>
              <a:rPr lang="tr-TR" dirty="0" smtClean="0">
                <a:effectLst/>
              </a:rPr>
              <a:t>yaşamla ilgili bilgi verin.</a:t>
            </a:r>
          </a:p>
          <a:p>
            <a:pPr algn="just">
              <a:buFont typeface="Wingdings" panose="05000000000000000000" pitchFamily="2" charset="2"/>
              <a:buChar char="Ø"/>
            </a:pPr>
            <a:r>
              <a:rPr lang="tr-TR" dirty="0" smtClean="0">
                <a:effectLst/>
              </a:rPr>
              <a:t>Temiz havanın insan sağlığı için öneminden bahsedin.</a:t>
            </a:r>
          </a:p>
          <a:p>
            <a:pPr>
              <a:buFont typeface="Wingdings" panose="05000000000000000000" pitchFamily="2" charset="2"/>
              <a:buChar char="Ø"/>
            </a:pPr>
            <a:endParaRPr lang="tr-TR" dirty="0">
              <a:effectLst/>
            </a:endParaRPr>
          </a:p>
          <a:p>
            <a:pPr>
              <a:buFont typeface="Wingdings" panose="05000000000000000000" pitchFamily="2" charset="2"/>
              <a:buChar char="Ø"/>
            </a:pPr>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00721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solidFill>
                  <a:srgbClr val="FF0000"/>
                </a:solidFill>
              </a:rPr>
              <a:t>OKUL ÖNCESİ DÖNEM</a:t>
            </a:r>
            <a:endParaRPr lang="tr-TR" sz="2400" b="1" dirty="0">
              <a:solidFill>
                <a:srgbClr val="FF0000"/>
              </a:solidFill>
            </a:endParaRPr>
          </a:p>
        </p:txBody>
      </p:sp>
      <p:sp>
        <p:nvSpPr>
          <p:cNvPr id="2" name="İçerik Yer Tutucusu 1"/>
          <p:cNvSpPr>
            <a:spLocks noGrp="1"/>
          </p:cNvSpPr>
          <p:nvPr>
            <p:ph sz="quarter" idx="1"/>
          </p:nvPr>
        </p:nvSpPr>
        <p:spPr>
          <a:xfrm>
            <a:off x="827584" y="1700808"/>
            <a:ext cx="7632848" cy="4449687"/>
          </a:xfrm>
        </p:spPr>
        <p:txBody>
          <a:bodyPr>
            <a:normAutofit lnSpcReduction="10000"/>
          </a:bodyPr>
          <a:lstStyle/>
          <a:p>
            <a:pPr algn="just">
              <a:buFont typeface="Wingdings" panose="05000000000000000000" pitchFamily="2" charset="2"/>
              <a:buChar char="Ø"/>
            </a:pPr>
            <a:r>
              <a:rPr lang="tr-TR" dirty="0" smtClean="0">
                <a:effectLst/>
              </a:rPr>
              <a:t>Kırtasiye ürünlerinin,  su bazlı olmasına özen gösterin.</a:t>
            </a:r>
          </a:p>
          <a:p>
            <a:pPr algn="just">
              <a:buFont typeface="Wingdings" panose="05000000000000000000" pitchFamily="2" charset="2"/>
              <a:buChar char="Ø"/>
            </a:pPr>
            <a:r>
              <a:rPr lang="tr-TR" dirty="0" smtClean="0">
                <a:effectLst/>
              </a:rPr>
              <a:t>Diğer </a:t>
            </a:r>
            <a:r>
              <a:rPr lang="tr-TR" dirty="0">
                <a:effectLst/>
              </a:rPr>
              <a:t>çocuklarla nasıl oyun oynaması gerektiğini öğretin. Oyun kuralları, oyuncak paylaşımı, doğruyu söylemek, kendisine nasıl davranılmasını istiyorsa başkalarına öyle davranması gerektiğini </a:t>
            </a:r>
            <a:r>
              <a:rPr lang="tr-TR" dirty="0" smtClean="0">
                <a:effectLst/>
              </a:rPr>
              <a:t>belirtin.</a:t>
            </a:r>
            <a:endParaRPr lang="tr-TR" dirty="0">
              <a:effectLst/>
            </a:endParaRPr>
          </a:p>
          <a:p>
            <a:pPr algn="just">
              <a:buFont typeface="Wingdings" panose="05000000000000000000" pitchFamily="2" charset="2"/>
              <a:buChar char="Ø"/>
            </a:pPr>
            <a:r>
              <a:rPr lang="tr-TR" dirty="0" smtClean="0">
                <a:effectLst/>
              </a:rPr>
              <a:t>Karar </a:t>
            </a:r>
            <a:r>
              <a:rPr lang="tr-TR" dirty="0">
                <a:effectLst/>
              </a:rPr>
              <a:t>verme alışkanlığı kazandırın. Örneğin her sabah ne giyeceğine o </a:t>
            </a:r>
            <a:r>
              <a:rPr lang="tr-TR" dirty="0" smtClean="0">
                <a:effectLst/>
              </a:rPr>
              <a:t>karar versin.</a:t>
            </a:r>
          </a:p>
          <a:p>
            <a:pPr algn="just">
              <a:buFont typeface="Wingdings" panose="05000000000000000000" pitchFamily="2" charset="2"/>
              <a:buChar char="Ø"/>
            </a:pPr>
            <a:r>
              <a:rPr lang="tr-TR" dirty="0" smtClean="0">
                <a:effectLst/>
              </a:rPr>
              <a:t>Spor ve sanatsal etkinliklere katılması için onu cesaretlendirin.</a:t>
            </a:r>
          </a:p>
          <a:p>
            <a:pPr marL="18288" indent="0">
              <a:buNone/>
            </a:pPr>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4580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solidFill>
                  <a:srgbClr val="FF0000"/>
                </a:solidFill>
              </a:rPr>
              <a:t>OKUL ÖNCESİ DÖNEM</a:t>
            </a:r>
            <a:endParaRPr lang="tr-TR" sz="2400" b="1" dirty="0">
              <a:solidFill>
                <a:srgbClr val="FF0000"/>
              </a:solidFill>
            </a:endParaRPr>
          </a:p>
        </p:txBody>
      </p:sp>
      <p:sp>
        <p:nvSpPr>
          <p:cNvPr id="2" name="İçerik Yer Tutucusu 1"/>
          <p:cNvSpPr>
            <a:spLocks noGrp="1"/>
          </p:cNvSpPr>
          <p:nvPr>
            <p:ph sz="quarter" idx="1"/>
          </p:nvPr>
        </p:nvSpPr>
        <p:spPr>
          <a:xfrm>
            <a:off x="827584" y="1700808"/>
            <a:ext cx="7632848" cy="4449687"/>
          </a:xfrm>
        </p:spPr>
        <p:txBody>
          <a:bodyPr>
            <a:normAutofit/>
          </a:bodyPr>
          <a:lstStyle/>
          <a:p>
            <a:pPr>
              <a:buFont typeface="Wingdings" panose="05000000000000000000" pitchFamily="2" charset="2"/>
              <a:buChar char="Ø"/>
            </a:pPr>
            <a:r>
              <a:rPr lang="tr-TR" dirty="0">
                <a:effectLst/>
              </a:rPr>
              <a:t>‘’ </a:t>
            </a:r>
            <a:r>
              <a:rPr lang="tr-TR" sz="3200" dirty="0">
                <a:effectLst/>
              </a:rPr>
              <a:t>Hayır</a:t>
            </a:r>
            <a:r>
              <a:rPr lang="tr-TR" dirty="0">
                <a:effectLst/>
              </a:rPr>
              <a:t>’’ demeyi öğretin.</a:t>
            </a:r>
          </a:p>
          <a:p>
            <a:pPr>
              <a:buFont typeface="Wingdings" panose="05000000000000000000" pitchFamily="2" charset="2"/>
              <a:buChar char="Ø"/>
            </a:pPr>
            <a:r>
              <a:rPr lang="tr-TR" dirty="0" smtClean="0">
                <a:effectLst/>
              </a:rPr>
              <a:t>Evde </a:t>
            </a:r>
            <a:r>
              <a:rPr lang="tr-TR" dirty="0">
                <a:effectLst/>
              </a:rPr>
              <a:t>bulunan zehirli ve zararlı maddelerin neler olduğunu öğretin ( çamaşır suyu, boya </a:t>
            </a:r>
            <a:r>
              <a:rPr lang="tr-TR" dirty="0" err="1">
                <a:effectLst/>
              </a:rPr>
              <a:t>vb</a:t>
            </a:r>
            <a:r>
              <a:rPr lang="tr-TR" dirty="0" smtClean="0">
                <a:effectLst/>
              </a:rPr>
              <a:t>). </a:t>
            </a:r>
            <a:endParaRPr lang="tr-TR" dirty="0">
              <a:effectLst/>
            </a:endParaRPr>
          </a:p>
          <a:p>
            <a:pPr>
              <a:buFont typeface="Wingdings" panose="05000000000000000000" pitchFamily="2" charset="2"/>
              <a:buChar char="Ø"/>
            </a:pPr>
            <a:r>
              <a:rPr lang="tr-TR" dirty="0">
                <a:effectLst/>
              </a:rPr>
              <a:t>İlaçların gereksiz yere kullanıldıkları zaman vereceği zararlardan</a:t>
            </a:r>
            <a:r>
              <a:rPr lang="tr-TR" i="1" dirty="0">
                <a:effectLst/>
              </a:rPr>
              <a:t> </a:t>
            </a:r>
            <a:r>
              <a:rPr lang="tr-TR" dirty="0">
                <a:effectLst/>
              </a:rPr>
              <a:t>söz edin. </a:t>
            </a:r>
            <a:endParaRPr lang="tr-TR" dirty="0" smtClean="0">
              <a:effectLst/>
            </a:endParaRPr>
          </a:p>
          <a:p>
            <a:pPr>
              <a:buFont typeface="Wingdings" panose="05000000000000000000" pitchFamily="2" charset="2"/>
              <a:buChar char="Ø"/>
            </a:pPr>
            <a:r>
              <a:rPr lang="tr-TR" dirty="0" smtClean="0">
                <a:effectLst/>
              </a:rPr>
              <a:t>Siz </a:t>
            </a:r>
            <a:r>
              <a:rPr lang="tr-TR" dirty="0">
                <a:effectLst/>
              </a:rPr>
              <a:t>izin vermediğiniz sürece ilaçların şişesini eline dahi almaması gerektiğini söyleyin.</a:t>
            </a:r>
          </a:p>
          <a:p>
            <a:pPr marL="18288" indent="0">
              <a:buNone/>
            </a:pPr>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7619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t>İLKOKUL DÖNEMİ</a:t>
            </a:r>
            <a:endParaRPr lang="tr-TR" sz="2400" b="1" dirty="0"/>
          </a:p>
        </p:txBody>
      </p:sp>
      <p:sp>
        <p:nvSpPr>
          <p:cNvPr id="2" name="İçerik Yer Tutucusu 1"/>
          <p:cNvSpPr>
            <a:spLocks noGrp="1"/>
          </p:cNvSpPr>
          <p:nvPr>
            <p:ph sz="quarter" idx="1"/>
          </p:nvPr>
        </p:nvSpPr>
        <p:spPr>
          <a:xfrm>
            <a:off x="827584" y="2492896"/>
            <a:ext cx="7272808" cy="1944216"/>
          </a:xfrm>
        </p:spPr>
        <p:txBody>
          <a:bodyPr>
            <a:normAutofit/>
          </a:bodyPr>
          <a:lstStyle/>
          <a:p>
            <a:pPr marL="18288" indent="0" algn="just">
              <a:buNone/>
            </a:pPr>
            <a:r>
              <a:rPr lang="tr-TR" dirty="0" smtClean="0"/>
              <a:t>Zihinsel ve sosyal becerinin geliştiği dönemdir. Birey artık çocukluktan çıkmış ve akran grubu içine daha fazla  girmek istemektedir.</a:t>
            </a:r>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8449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t>İLKOKUL  ÇAĞI…</a:t>
            </a:r>
            <a:endParaRPr lang="tr-TR" sz="2400" b="1" dirty="0"/>
          </a:p>
        </p:txBody>
      </p:sp>
      <p:sp>
        <p:nvSpPr>
          <p:cNvPr id="2" name="İçerik Yer Tutucusu 1"/>
          <p:cNvSpPr>
            <a:spLocks noGrp="1"/>
          </p:cNvSpPr>
          <p:nvPr>
            <p:ph sz="quarter" idx="1"/>
          </p:nvPr>
        </p:nvSpPr>
        <p:spPr>
          <a:xfrm>
            <a:off x="827584" y="1700808"/>
            <a:ext cx="7272808" cy="4449687"/>
          </a:xfrm>
        </p:spPr>
        <p:txBody>
          <a:bodyPr>
            <a:normAutofit fontScale="92500" lnSpcReduction="20000"/>
          </a:bodyPr>
          <a:lstStyle/>
          <a:p>
            <a:pPr algn="just">
              <a:lnSpc>
                <a:spcPct val="150000"/>
              </a:lnSpc>
              <a:spcBef>
                <a:spcPts val="0"/>
              </a:spcBef>
              <a:buFont typeface="Wingdings" panose="05000000000000000000" pitchFamily="2" charset="2"/>
              <a:buChar char="Ø"/>
            </a:pPr>
            <a:r>
              <a:rPr lang="tr-TR" dirty="0" smtClean="0"/>
              <a:t>Kuralları öğretmeye devam edin.</a:t>
            </a:r>
          </a:p>
          <a:p>
            <a:pPr algn="just">
              <a:lnSpc>
                <a:spcPct val="150000"/>
              </a:lnSpc>
              <a:spcBef>
                <a:spcPts val="0"/>
              </a:spcBef>
              <a:buFont typeface="Wingdings" panose="05000000000000000000" pitchFamily="2" charset="2"/>
              <a:buChar char="Ø"/>
            </a:pPr>
            <a:r>
              <a:rPr lang="tr-TR" dirty="0" smtClean="0"/>
              <a:t>‘’Hayır’’ demeyi öğretin.</a:t>
            </a:r>
          </a:p>
          <a:p>
            <a:pPr algn="just">
              <a:lnSpc>
                <a:spcPct val="150000"/>
              </a:lnSpc>
              <a:spcBef>
                <a:spcPts val="0"/>
              </a:spcBef>
              <a:buFont typeface="Wingdings" panose="05000000000000000000" pitchFamily="2" charset="2"/>
              <a:buChar char="Ø"/>
            </a:pPr>
            <a:r>
              <a:rPr lang="tr-TR" dirty="0" smtClean="0"/>
              <a:t>Arkadaş gruplarını tanıyın.</a:t>
            </a:r>
            <a:endParaRPr lang="tr-TR" dirty="0"/>
          </a:p>
          <a:p>
            <a:pPr algn="just">
              <a:lnSpc>
                <a:spcPct val="150000"/>
              </a:lnSpc>
              <a:spcBef>
                <a:spcPts val="0"/>
              </a:spcBef>
              <a:buFont typeface="Wingdings" panose="05000000000000000000" pitchFamily="2" charset="2"/>
              <a:buChar char="Ø"/>
            </a:pPr>
            <a:r>
              <a:rPr lang="tr-TR" dirty="0" smtClean="0"/>
              <a:t>Arkadaşlarının aileleri ile iletişim kurmaya çalışın.</a:t>
            </a:r>
          </a:p>
          <a:p>
            <a:pPr algn="just">
              <a:lnSpc>
                <a:spcPct val="150000"/>
              </a:lnSpc>
              <a:spcBef>
                <a:spcPts val="0"/>
              </a:spcBef>
              <a:buFont typeface="Wingdings" panose="05000000000000000000" pitchFamily="2" charset="2"/>
              <a:buChar char="Ø"/>
            </a:pPr>
            <a:r>
              <a:rPr lang="tr-TR" dirty="0" smtClean="0"/>
              <a:t>Çocuğunuzun boş vakitlerde neler yaptığını bilin.</a:t>
            </a:r>
          </a:p>
          <a:p>
            <a:pPr algn="just">
              <a:lnSpc>
                <a:spcPct val="150000"/>
              </a:lnSpc>
              <a:spcBef>
                <a:spcPts val="0"/>
              </a:spcBef>
              <a:buFont typeface="Wingdings" panose="05000000000000000000" pitchFamily="2" charset="2"/>
              <a:buChar char="Ø"/>
            </a:pPr>
            <a:r>
              <a:rPr lang="tr-TR" dirty="0" smtClean="0"/>
              <a:t>İlgi ve yeteneklerine uygun, sosyal aktiviteler içinde olması için onu cesaretlendirin.</a:t>
            </a:r>
          </a:p>
          <a:p>
            <a:pPr algn="just">
              <a:lnSpc>
                <a:spcPct val="150000"/>
              </a:lnSpc>
              <a:spcBef>
                <a:spcPts val="0"/>
              </a:spcBef>
              <a:buFont typeface="Wingdings" panose="05000000000000000000" pitchFamily="2" charset="2"/>
              <a:buChar char="Ø"/>
            </a:pPr>
            <a:r>
              <a:rPr lang="tr-TR" dirty="0" smtClean="0"/>
              <a:t>Sağlıklı yaşam becerisini öğretin ve spor yapmasını teşvik edin.</a:t>
            </a:r>
          </a:p>
          <a:p>
            <a:pPr marL="18288" indent="0">
              <a:buNone/>
            </a:pPr>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3558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t>İLKOKUL  ÇAĞI…</a:t>
            </a:r>
            <a:endParaRPr lang="tr-TR" sz="2400" b="1" dirty="0"/>
          </a:p>
        </p:txBody>
      </p:sp>
      <p:sp>
        <p:nvSpPr>
          <p:cNvPr id="2" name="İçerik Yer Tutucusu 1"/>
          <p:cNvSpPr>
            <a:spLocks noGrp="1"/>
          </p:cNvSpPr>
          <p:nvPr>
            <p:ph sz="quarter" idx="1"/>
          </p:nvPr>
        </p:nvSpPr>
        <p:spPr>
          <a:xfrm>
            <a:off x="827584" y="1628800"/>
            <a:ext cx="7272808" cy="4443406"/>
          </a:xfrm>
        </p:spPr>
        <p:txBody>
          <a:bodyPr>
            <a:normAutofit fontScale="70000" lnSpcReduction="20000"/>
          </a:bodyPr>
          <a:lstStyle/>
          <a:p>
            <a:pPr algn="just">
              <a:lnSpc>
                <a:spcPct val="170000"/>
              </a:lnSpc>
              <a:spcBef>
                <a:spcPts val="0"/>
              </a:spcBef>
              <a:buFont typeface="Wingdings" panose="05000000000000000000" pitchFamily="2" charset="2"/>
              <a:buChar char="Ø"/>
            </a:pPr>
            <a:r>
              <a:rPr lang="tr-TR" dirty="0" smtClean="0"/>
              <a:t>Sigara ve alkolün </a:t>
            </a:r>
            <a:r>
              <a:rPr lang="tr-TR" sz="2900" dirty="0" smtClean="0"/>
              <a:t>zararlarından yaşına uygun düzeyde bahsedin.</a:t>
            </a:r>
          </a:p>
          <a:p>
            <a:pPr algn="just">
              <a:lnSpc>
                <a:spcPct val="170000"/>
              </a:lnSpc>
              <a:spcBef>
                <a:spcPts val="0"/>
              </a:spcBef>
              <a:buFont typeface="Wingdings" panose="05000000000000000000" pitchFamily="2" charset="2"/>
              <a:buChar char="Ø"/>
            </a:pPr>
            <a:r>
              <a:rPr lang="tr-TR" sz="2900" dirty="0"/>
              <a:t>Reklamların  satış için yapıldığını açıklayarak, her reklamın doğruyu yansıtmadığı  anlatın.</a:t>
            </a:r>
          </a:p>
          <a:p>
            <a:pPr algn="just">
              <a:lnSpc>
                <a:spcPct val="170000"/>
              </a:lnSpc>
              <a:spcBef>
                <a:spcPts val="0"/>
              </a:spcBef>
              <a:buFont typeface="Wingdings" panose="05000000000000000000" pitchFamily="2" charset="2"/>
              <a:buChar char="Ø"/>
            </a:pPr>
            <a:r>
              <a:rPr lang="tr-TR" sz="2900" dirty="0" smtClean="0"/>
              <a:t>Ona zaman ayırın ve her konuda sizinle rahatça konuşabileceğini  anlamasını sağlayın.</a:t>
            </a:r>
          </a:p>
          <a:p>
            <a:pPr algn="just">
              <a:lnSpc>
                <a:spcPct val="170000"/>
              </a:lnSpc>
              <a:spcBef>
                <a:spcPts val="0"/>
              </a:spcBef>
              <a:buFont typeface="Wingdings" panose="05000000000000000000" pitchFamily="2" charset="2"/>
              <a:buChar char="Ø"/>
            </a:pPr>
            <a:r>
              <a:rPr lang="tr-TR" sz="2900" dirty="0" smtClean="0"/>
              <a:t>Ona sık sık özel olduğunu ve onu sevdiğinizi söyleyin.</a:t>
            </a:r>
          </a:p>
          <a:p>
            <a:pPr algn="just">
              <a:lnSpc>
                <a:spcPct val="170000"/>
              </a:lnSpc>
              <a:spcBef>
                <a:spcPts val="0"/>
              </a:spcBef>
              <a:buFont typeface="Wingdings" panose="05000000000000000000" pitchFamily="2" charset="2"/>
              <a:buChar char="Ø"/>
            </a:pPr>
            <a:r>
              <a:rPr lang="tr-TR" sz="2900" dirty="0" smtClean="0"/>
              <a:t>Kuralları sık sık hatırlatmak yerine, sorumluluklarının neler olduğunu kendisinin söylemesini sağlayın.</a:t>
            </a:r>
          </a:p>
          <a:p>
            <a:pPr>
              <a:buFont typeface="Wingdings" panose="05000000000000000000" pitchFamily="2" charset="2"/>
              <a:buChar char="Ø"/>
            </a:pPr>
            <a:endParaRPr lang="tr-TR" dirty="0" smtClean="0"/>
          </a:p>
          <a:p>
            <a:pPr marL="18288" indent="0">
              <a:buNone/>
            </a:pPr>
            <a:endParaRPr lang="tr-TR" dirty="0" smtClean="0"/>
          </a:p>
          <a:p>
            <a:pPr marL="18288" indent="0">
              <a:buNone/>
            </a:pPr>
            <a:endParaRPr lang="tr-TR" dirty="0" smtClean="0"/>
          </a:p>
          <a:p>
            <a:pPr marL="18288" indent="0">
              <a:buNone/>
            </a:pPr>
            <a:endParaRPr lang="tr-TR" dirty="0" smtClean="0"/>
          </a:p>
          <a:p>
            <a:pPr marL="18288" indent="0">
              <a:buNone/>
            </a:pPr>
            <a:endParaRPr lang="tr-TR" dirty="0"/>
          </a:p>
        </p:txBody>
      </p:sp>
      <p:pic>
        <p:nvPicPr>
          <p:cNvPr id="4"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4318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solidFill>
                  <a:srgbClr val="008080"/>
                </a:solidFill>
              </a:rPr>
              <a:t>ERGENLİK DÖNEMİ</a:t>
            </a:r>
            <a:endParaRPr lang="tr-TR" sz="2400" b="1" dirty="0">
              <a:solidFill>
                <a:srgbClr val="008080"/>
              </a:solidFill>
            </a:endParaRPr>
          </a:p>
        </p:txBody>
      </p:sp>
      <p:sp>
        <p:nvSpPr>
          <p:cNvPr id="2" name="İçerik Yer Tutucusu 1"/>
          <p:cNvSpPr>
            <a:spLocks noGrp="1"/>
          </p:cNvSpPr>
          <p:nvPr>
            <p:ph sz="quarter" idx="1"/>
          </p:nvPr>
        </p:nvSpPr>
        <p:spPr>
          <a:xfrm>
            <a:off x="827584" y="2276872"/>
            <a:ext cx="7272808" cy="3873623"/>
          </a:xfrm>
        </p:spPr>
        <p:txBody>
          <a:bodyPr>
            <a:normAutofit/>
          </a:bodyPr>
          <a:lstStyle/>
          <a:p>
            <a:pPr marL="18288" indent="0">
              <a:buNone/>
            </a:pPr>
            <a:endParaRPr lang="tr-TR" dirty="0" smtClean="0"/>
          </a:p>
          <a:p>
            <a:pPr marL="18288" indent="0">
              <a:buNone/>
            </a:pPr>
            <a:endParaRPr lang="tr-TR" dirty="0" smtClean="0"/>
          </a:p>
          <a:p>
            <a:pPr marL="18288" indent="0">
              <a:buNone/>
            </a:pPr>
            <a:endParaRPr lang="tr-TR" dirty="0"/>
          </a:p>
        </p:txBody>
      </p:sp>
      <p:sp>
        <p:nvSpPr>
          <p:cNvPr id="4" name="Metin kutusu 3"/>
          <p:cNvSpPr txBox="1"/>
          <p:nvPr/>
        </p:nvSpPr>
        <p:spPr>
          <a:xfrm>
            <a:off x="670212" y="2132856"/>
            <a:ext cx="7848872" cy="4832092"/>
          </a:xfrm>
          <a:prstGeom prst="rect">
            <a:avLst/>
          </a:prstGeom>
          <a:noFill/>
        </p:spPr>
        <p:txBody>
          <a:bodyPr wrap="square" rtlCol="0">
            <a:spAutoFit/>
          </a:bodyPr>
          <a:lstStyle/>
          <a:p>
            <a:pPr algn="just">
              <a:lnSpc>
                <a:spcPct val="150000"/>
              </a:lnSpc>
            </a:pPr>
            <a:r>
              <a:rPr lang="tr-TR" sz="2800" dirty="0" smtClean="0"/>
              <a:t> </a:t>
            </a:r>
            <a:r>
              <a:rPr lang="tr-TR" altLang="tr-TR" sz="2800" b="1" dirty="0"/>
              <a:t>Gençlik; cesaretin çekingenliğe, serüven isteğinin durağanlığa üstün geldiği </a:t>
            </a:r>
            <a:r>
              <a:rPr lang="tr-TR" altLang="tr-TR" sz="2800" b="1" dirty="0" smtClean="0"/>
              <a:t>dönemdir. </a:t>
            </a:r>
            <a:r>
              <a:rPr lang="tr-TR" sz="2800" dirty="0" smtClean="0"/>
              <a:t>Bu dönemde, fiziksel özellikleri değiştiği gibi, sosyal algısı da değişmektedir. Ergen için beğenilmek, onaylanmak, bir akran grubuna dahil olmak önemlidir.</a:t>
            </a:r>
          </a:p>
          <a:p>
            <a:pPr>
              <a:defRPr/>
            </a:pPr>
            <a:endParaRPr lang="tr-TR" sz="2800" dirty="0"/>
          </a:p>
          <a:p>
            <a:endParaRPr lang="tr-TR" sz="2800" dirty="0"/>
          </a:p>
        </p:txBody>
      </p:sp>
      <p:pic>
        <p:nvPicPr>
          <p:cNvPr id="5"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128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404664"/>
            <a:ext cx="7543800" cy="648072"/>
          </a:xfrm>
        </p:spPr>
        <p:txBody>
          <a:bodyPr/>
          <a:lstStyle/>
          <a:p>
            <a:pPr algn="r"/>
            <a:r>
              <a:rPr lang="tr-TR" sz="2400" b="1" dirty="0" smtClean="0">
                <a:solidFill>
                  <a:srgbClr val="008080"/>
                </a:solidFill>
              </a:rPr>
              <a:t>ERGENLİK DÖNEMİ</a:t>
            </a:r>
            <a:endParaRPr lang="tr-TR" sz="2400" b="1" dirty="0">
              <a:solidFill>
                <a:srgbClr val="008080"/>
              </a:solidFill>
            </a:endParaRPr>
          </a:p>
        </p:txBody>
      </p:sp>
      <p:sp>
        <p:nvSpPr>
          <p:cNvPr id="2" name="İçerik Yer Tutucusu 1"/>
          <p:cNvSpPr>
            <a:spLocks noGrp="1"/>
          </p:cNvSpPr>
          <p:nvPr>
            <p:ph sz="quarter" idx="1"/>
          </p:nvPr>
        </p:nvSpPr>
        <p:spPr>
          <a:xfrm>
            <a:off x="827584" y="2276872"/>
            <a:ext cx="7272808" cy="3873623"/>
          </a:xfrm>
        </p:spPr>
        <p:txBody>
          <a:bodyPr>
            <a:normAutofit/>
          </a:bodyPr>
          <a:lstStyle/>
          <a:p>
            <a:pPr marL="18288" indent="0">
              <a:buNone/>
            </a:pPr>
            <a:endParaRPr lang="tr-TR" dirty="0" smtClean="0"/>
          </a:p>
          <a:p>
            <a:pPr marL="18288" indent="0">
              <a:buNone/>
            </a:pPr>
            <a:endParaRPr lang="tr-TR" dirty="0" smtClean="0"/>
          </a:p>
          <a:p>
            <a:pPr marL="18288" indent="0">
              <a:buNone/>
            </a:pPr>
            <a:endParaRPr lang="tr-TR" dirty="0"/>
          </a:p>
        </p:txBody>
      </p:sp>
      <p:sp>
        <p:nvSpPr>
          <p:cNvPr id="4" name="Metin kutusu 3"/>
          <p:cNvSpPr txBox="1"/>
          <p:nvPr/>
        </p:nvSpPr>
        <p:spPr>
          <a:xfrm>
            <a:off x="768995" y="1124744"/>
            <a:ext cx="7776864" cy="5570756"/>
          </a:xfrm>
          <a:prstGeom prst="rect">
            <a:avLst/>
          </a:prstGeom>
          <a:noFill/>
        </p:spPr>
        <p:txBody>
          <a:bodyPr wrap="square" rtlCol="0">
            <a:spAutoFit/>
          </a:bodyPr>
          <a:lstStyle/>
          <a:p>
            <a:pPr marL="285750" indent="-285750" algn="just">
              <a:buFont typeface="Wingdings" panose="05000000000000000000" pitchFamily="2" charset="2"/>
              <a:buChar char="Ø"/>
              <a:defRPr/>
            </a:pPr>
            <a:r>
              <a:rPr lang="tr-TR" dirty="0"/>
              <a:t>Ergenlik dönemi </a:t>
            </a:r>
            <a:r>
              <a:rPr lang="tr-TR" sz="2000" dirty="0"/>
              <a:t>özelliklerini iyi tanıyın, madde bağımlılığı için dönemin riskli olduğunu ancak her ergenin madde kullanmayacağını bilin.</a:t>
            </a:r>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Okul/sınıf içindeki grup dinamiklerine dikkat edin.</a:t>
            </a:r>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Sorumluluk alması için destekleyin, </a:t>
            </a:r>
            <a:r>
              <a:rPr lang="tr-TR" sz="2000" dirty="0" smtClean="0"/>
              <a:t>ev içi karar alırken mutlaka kararlara katılmasını isteyin.</a:t>
            </a:r>
            <a:endParaRPr lang="tr-TR" sz="2000" dirty="0"/>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Davranışlarındaki ani değişimlere karşı duyarlı olun.</a:t>
            </a:r>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Kurallarınızda tutarlı </a:t>
            </a:r>
            <a:r>
              <a:rPr lang="tr-TR" sz="2000" dirty="0" smtClean="0"/>
              <a:t>olun.</a:t>
            </a:r>
            <a:endParaRPr lang="tr-TR" sz="2000" dirty="0"/>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Spor ve diğer sosyal faaliyetlere yönlendirin.</a:t>
            </a:r>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“Hayır” demeyi öğretmeye devam edin.</a:t>
            </a:r>
          </a:p>
          <a:p>
            <a:pPr>
              <a:buFont typeface="Wingdings 2"/>
              <a:buChar char=""/>
              <a:defRPr/>
            </a:pPr>
            <a:endParaRPr lang="tr-TR" dirty="0"/>
          </a:p>
          <a:p>
            <a:endParaRPr lang="tr-TR" dirty="0"/>
          </a:p>
        </p:txBody>
      </p:sp>
      <p:pic>
        <p:nvPicPr>
          <p:cNvPr id="5"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513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solidFill>
                  <a:srgbClr val="008080"/>
                </a:solidFill>
              </a:rPr>
              <a:t>ERGENLİK DÖNEMİ</a:t>
            </a:r>
            <a:endParaRPr lang="tr-TR" sz="2400" b="1" dirty="0">
              <a:solidFill>
                <a:srgbClr val="008080"/>
              </a:solidFill>
            </a:endParaRPr>
          </a:p>
        </p:txBody>
      </p:sp>
      <p:sp>
        <p:nvSpPr>
          <p:cNvPr id="2" name="İçerik Yer Tutucusu 1"/>
          <p:cNvSpPr>
            <a:spLocks noGrp="1"/>
          </p:cNvSpPr>
          <p:nvPr>
            <p:ph sz="quarter" idx="1"/>
          </p:nvPr>
        </p:nvSpPr>
        <p:spPr>
          <a:xfrm>
            <a:off x="827584" y="2276872"/>
            <a:ext cx="7272808" cy="3873623"/>
          </a:xfrm>
        </p:spPr>
        <p:txBody>
          <a:bodyPr>
            <a:normAutofit/>
          </a:bodyPr>
          <a:lstStyle/>
          <a:p>
            <a:pPr marL="18288" indent="0">
              <a:buNone/>
            </a:pPr>
            <a:endParaRPr lang="tr-TR" dirty="0" smtClean="0"/>
          </a:p>
          <a:p>
            <a:pPr marL="18288" indent="0">
              <a:buNone/>
            </a:pPr>
            <a:endParaRPr lang="tr-TR" dirty="0" smtClean="0"/>
          </a:p>
          <a:p>
            <a:pPr marL="18288" indent="0">
              <a:buNone/>
            </a:pPr>
            <a:endParaRPr lang="tr-TR" dirty="0"/>
          </a:p>
        </p:txBody>
      </p:sp>
      <p:sp>
        <p:nvSpPr>
          <p:cNvPr id="4" name="Metin kutusu 3"/>
          <p:cNvSpPr txBox="1"/>
          <p:nvPr/>
        </p:nvSpPr>
        <p:spPr>
          <a:xfrm>
            <a:off x="755576" y="1700808"/>
            <a:ext cx="7776864" cy="4339650"/>
          </a:xfrm>
          <a:prstGeom prst="rect">
            <a:avLst/>
          </a:prstGeom>
          <a:noFill/>
        </p:spPr>
        <p:txBody>
          <a:bodyPr wrap="square" rtlCol="0">
            <a:spAutoFit/>
          </a:bodyPr>
          <a:lstStyle/>
          <a:p>
            <a:pPr marL="285750" indent="-285750" algn="just">
              <a:buFont typeface="Wingdings" panose="05000000000000000000" pitchFamily="2" charset="2"/>
              <a:buChar char="Ø"/>
              <a:defRPr/>
            </a:pPr>
            <a:r>
              <a:rPr lang="tr-TR" sz="2000" dirty="0"/>
              <a:t>Arkadaş baskısına karşı nasıl tepki verileceğini </a:t>
            </a:r>
            <a:r>
              <a:rPr lang="tr-TR" sz="2000" dirty="0" smtClean="0"/>
              <a:t>öğretin.</a:t>
            </a:r>
            <a:endParaRPr lang="tr-TR" sz="2000" dirty="0"/>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Sorunlarının farkında </a:t>
            </a:r>
            <a:r>
              <a:rPr lang="tr-TR" sz="2000" dirty="0" smtClean="0"/>
              <a:t>olun.</a:t>
            </a:r>
            <a:endParaRPr lang="tr-TR" sz="2000" dirty="0"/>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Sorunlarını çözmek için farklı yollar olduğunu </a:t>
            </a:r>
            <a:r>
              <a:rPr lang="tr-TR" sz="2000" dirty="0" smtClean="0"/>
              <a:t>öğretin.</a:t>
            </a:r>
            <a:endParaRPr lang="tr-TR" sz="2000" dirty="0"/>
          </a:p>
          <a:p>
            <a:pPr marL="285750" indent="-285750" algn="just">
              <a:buFont typeface="Wingdings" panose="05000000000000000000" pitchFamily="2" charset="2"/>
              <a:buChar char="Ø"/>
              <a:defRPr/>
            </a:pPr>
            <a:endParaRPr lang="tr-TR" sz="2000" dirty="0"/>
          </a:p>
          <a:p>
            <a:pPr marL="285750" indent="-285750" algn="just">
              <a:buFont typeface="Wingdings" panose="05000000000000000000" pitchFamily="2" charset="2"/>
              <a:buChar char="Ø"/>
              <a:defRPr/>
            </a:pPr>
            <a:r>
              <a:rPr lang="tr-TR" sz="2000" dirty="0"/>
              <a:t>Bağımlılığın ömür boyu süren bir hastalık olduğunu </a:t>
            </a:r>
            <a:r>
              <a:rPr lang="tr-TR" sz="2000" dirty="0" smtClean="0"/>
              <a:t>anlatın.</a:t>
            </a:r>
          </a:p>
          <a:p>
            <a:pPr algn="just">
              <a:defRPr/>
            </a:pPr>
            <a:endParaRPr lang="tr-TR" sz="2000" dirty="0" smtClean="0"/>
          </a:p>
          <a:p>
            <a:pPr marL="285750" indent="-285750" algn="just">
              <a:buFont typeface="Wingdings" panose="05000000000000000000" pitchFamily="2" charset="2"/>
              <a:buChar char="Ø"/>
              <a:defRPr/>
            </a:pPr>
            <a:r>
              <a:rPr lang="tr-TR" sz="2000" dirty="0" smtClean="0"/>
              <a:t>Çocuğunuzun arkadaşlarını ve onların ailelerini tanıyın ve onlarla iletişim kurmaya çalışın.</a:t>
            </a:r>
          </a:p>
          <a:p>
            <a:pPr algn="just">
              <a:defRPr/>
            </a:pPr>
            <a:endParaRPr lang="tr-TR" sz="2000" dirty="0" smtClean="0"/>
          </a:p>
          <a:p>
            <a:pPr marL="285750" indent="-285750" algn="just">
              <a:buFont typeface="Wingdings" panose="05000000000000000000" pitchFamily="2" charset="2"/>
              <a:buChar char="Ø"/>
              <a:defRPr/>
            </a:pPr>
            <a:r>
              <a:rPr lang="tr-TR" sz="2000" dirty="0" smtClean="0"/>
              <a:t>Arkadaşlarını eve davet etmesi için ona ortam sağlamaya çalışın.</a:t>
            </a:r>
          </a:p>
          <a:p>
            <a:pPr marL="285750" indent="-285750">
              <a:buFont typeface="Wingdings" panose="05000000000000000000" pitchFamily="2" charset="2"/>
              <a:buChar char="Ø"/>
              <a:defRPr/>
            </a:pPr>
            <a:endParaRPr lang="tr-TR" dirty="0"/>
          </a:p>
          <a:p>
            <a:endParaRPr lang="tr-TR" dirty="0"/>
          </a:p>
        </p:txBody>
      </p:sp>
      <p:pic>
        <p:nvPicPr>
          <p:cNvPr id="5"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1855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692696"/>
            <a:ext cx="7543800" cy="914400"/>
          </a:xfrm>
        </p:spPr>
        <p:txBody>
          <a:bodyPr/>
          <a:lstStyle/>
          <a:p>
            <a:pPr algn="r"/>
            <a:r>
              <a:rPr lang="tr-TR" sz="2400" b="1" dirty="0" smtClean="0">
                <a:solidFill>
                  <a:srgbClr val="008080"/>
                </a:solidFill>
              </a:rPr>
              <a:t>ERGENLİK DÖNEMİ</a:t>
            </a:r>
            <a:endParaRPr lang="tr-TR" sz="2400" b="1" dirty="0">
              <a:solidFill>
                <a:srgbClr val="008080"/>
              </a:solidFill>
            </a:endParaRPr>
          </a:p>
        </p:txBody>
      </p:sp>
      <p:sp>
        <p:nvSpPr>
          <p:cNvPr id="2" name="İçerik Yer Tutucusu 1"/>
          <p:cNvSpPr>
            <a:spLocks noGrp="1"/>
          </p:cNvSpPr>
          <p:nvPr>
            <p:ph sz="quarter" idx="1"/>
          </p:nvPr>
        </p:nvSpPr>
        <p:spPr>
          <a:xfrm>
            <a:off x="827584" y="2276872"/>
            <a:ext cx="7272808" cy="3873623"/>
          </a:xfrm>
        </p:spPr>
        <p:txBody>
          <a:bodyPr>
            <a:normAutofit/>
          </a:bodyPr>
          <a:lstStyle/>
          <a:p>
            <a:pPr marL="18288" indent="0">
              <a:buNone/>
            </a:pPr>
            <a:endParaRPr lang="tr-TR" dirty="0" smtClean="0"/>
          </a:p>
          <a:p>
            <a:pPr marL="18288" indent="0">
              <a:buNone/>
            </a:pPr>
            <a:endParaRPr lang="tr-TR" dirty="0" smtClean="0"/>
          </a:p>
          <a:p>
            <a:pPr marL="18288" indent="0">
              <a:buNone/>
            </a:pPr>
            <a:endParaRPr lang="tr-TR" dirty="0"/>
          </a:p>
        </p:txBody>
      </p:sp>
      <p:sp>
        <p:nvSpPr>
          <p:cNvPr id="4" name="Metin kutusu 3"/>
          <p:cNvSpPr txBox="1"/>
          <p:nvPr/>
        </p:nvSpPr>
        <p:spPr>
          <a:xfrm>
            <a:off x="827584" y="2128788"/>
            <a:ext cx="7776864" cy="335976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tr-TR" sz="2400" dirty="0" smtClean="0"/>
              <a:t>Çocuğunuzun her konuda sizinle konuşması için, koşulsuz dinleme becerisi geliştirin.</a:t>
            </a:r>
          </a:p>
          <a:p>
            <a:pPr marL="285750" indent="-285750" algn="just">
              <a:lnSpc>
                <a:spcPct val="150000"/>
              </a:lnSpc>
              <a:buFont typeface="Wingdings" panose="05000000000000000000" pitchFamily="2" charset="2"/>
              <a:buChar char="Ø"/>
            </a:pPr>
            <a:r>
              <a:rPr lang="tr-TR" sz="2400" dirty="0" smtClean="0"/>
              <a:t>Maddenin,  dış görünüş, sağlık ve sosyal açıdan nasıl zararlı olabileceği üzerine sohbet edin.</a:t>
            </a:r>
          </a:p>
          <a:p>
            <a:pPr marL="285750" indent="-285750" algn="just">
              <a:lnSpc>
                <a:spcPct val="150000"/>
              </a:lnSpc>
              <a:buFont typeface="Wingdings" panose="05000000000000000000" pitchFamily="2" charset="2"/>
              <a:buChar char="Ø"/>
            </a:pPr>
            <a:r>
              <a:rPr lang="tr-TR" sz="2400" dirty="0" smtClean="0"/>
              <a:t>Madde ve olumsuz etkileri hakkında korkularınızı değil, gerçek sonuçlarını  anlatın.</a:t>
            </a:r>
            <a:endParaRPr lang="tr-TR" sz="2400" dirty="0"/>
          </a:p>
        </p:txBody>
      </p:sp>
      <p:pic>
        <p:nvPicPr>
          <p:cNvPr id="5"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269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274070" y="1052736"/>
            <a:ext cx="8598476" cy="4401205"/>
          </a:xfrm>
          <a:prstGeom prst="rect">
            <a:avLst/>
          </a:prstGeom>
          <a:noFill/>
        </p:spPr>
        <p:txBody>
          <a:bodyPr wrap="square" rtlCol="0">
            <a:spAutoFit/>
          </a:bodyPr>
          <a:lstStyle/>
          <a:p>
            <a:pPr algn="just">
              <a:buFont typeface="Wingdings 2"/>
              <a:buChar char=""/>
              <a:defRPr/>
            </a:pPr>
            <a:r>
              <a:rPr lang="tr-TR" sz="2800" dirty="0"/>
              <a:t>Sigara içenlerde akciğer kanseri olma riski 22 kat, mesane kanseri riski iki kat, bronşit riski 10 kat, kalp hastası olma olasılığı 3 kat daha fazladır.</a:t>
            </a:r>
          </a:p>
          <a:p>
            <a:pPr algn="just">
              <a:buFont typeface="Wingdings 2"/>
              <a:buChar char=""/>
              <a:defRPr/>
            </a:pPr>
            <a:endParaRPr lang="tr-TR" sz="2800" dirty="0"/>
          </a:p>
          <a:p>
            <a:pPr algn="just">
              <a:buFont typeface="Wingdings 2"/>
              <a:buChar char=""/>
              <a:defRPr/>
            </a:pPr>
            <a:r>
              <a:rPr lang="tr-TR" sz="2800" dirty="0"/>
              <a:t>Gebelikte sigara ya da tütün kullanımı; erken doğuma, bebek ölümüne, düşük doğum ağırlığına neden olmaktadır.</a:t>
            </a:r>
          </a:p>
          <a:p>
            <a:pPr algn="just">
              <a:buFont typeface="Wingdings 2"/>
              <a:buChar char=""/>
              <a:defRPr/>
            </a:pPr>
            <a:endParaRPr lang="tr-TR" sz="2800" dirty="0"/>
          </a:p>
          <a:p>
            <a:pPr algn="just">
              <a:buFont typeface="Wingdings 2"/>
              <a:buChar char=""/>
              <a:defRPr/>
            </a:pPr>
            <a:r>
              <a:rPr lang="tr-TR" sz="2800" dirty="0"/>
              <a:t> Sigara içenlerde içmeyenlere göre esrar kullanma riski 8 kat fazladır.</a:t>
            </a:r>
          </a:p>
        </p:txBody>
      </p:sp>
      <p:sp>
        <p:nvSpPr>
          <p:cNvPr id="10" name="Başlık 2"/>
          <p:cNvSpPr>
            <a:spLocks noGrp="1"/>
          </p:cNvSpPr>
          <p:nvPr>
            <p:ph type="title"/>
          </p:nvPr>
        </p:nvSpPr>
        <p:spPr>
          <a:xfrm>
            <a:off x="657225" y="274638"/>
            <a:ext cx="7866063" cy="547687"/>
          </a:xfrm>
        </p:spPr>
        <p:txBody>
          <a:bodyPr>
            <a:normAutofit fontScale="90000"/>
          </a:bodyPr>
          <a:lstStyle/>
          <a:p>
            <a:pPr algn="ctr"/>
            <a:r>
              <a:rPr lang="tr-TR" sz="2800" b="1" dirty="0">
                <a:solidFill>
                  <a:schemeClr val="tx2">
                    <a:tint val="100000"/>
                    <a:shade val="90000"/>
                    <a:satMod val="250000"/>
                    <a:alpha val="100000"/>
                  </a:schemeClr>
                </a:solidFill>
              </a:rPr>
              <a:t>NİKOTİN</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506017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N_SOZ.mp4">
            <a:hlinkClick r:id="" action="ppaction://media"/>
          </p:cNvPr>
          <p:cNvPicPr>
            <a:picLocks noGrp="1" noChangeAspect="1"/>
          </p:cNvPicPr>
          <p:nvPr>
            <p:ph sz="quarter" idx="1"/>
            <a:videoFile r:link="rId1"/>
            <p:extLst>
              <p:ext uri="{DAA4B4D4-6D71-4841-9C94-3DE7FCFB9230}">
                <p14:media xmlns="" xmlns:p14="http://schemas.microsoft.com/office/powerpoint/2010/main" r:embed="rId3"/>
              </p:ext>
            </p:extLst>
          </p:nvPr>
        </p:nvPicPr>
        <p:blipFill>
          <a:blip r:embed="rId4" cstate="print"/>
          <a:stretch>
            <a:fillRect/>
          </a:stretch>
        </p:blipFill>
        <p:spPr>
          <a:xfrm>
            <a:off x="914400" y="1547813"/>
            <a:ext cx="7772400" cy="4371975"/>
          </a:xfrm>
        </p:spPr>
      </p:pic>
    </p:spTree>
    <p:extLst>
      <p:ext uri="{BB962C8B-B14F-4D97-AF65-F5344CB8AC3E}">
        <p14:creationId xmlns="" xmlns:p14="http://schemas.microsoft.com/office/powerpoint/2010/main" val="4262823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239713" y="571501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294004" y="1600470"/>
            <a:ext cx="8454460" cy="2246769"/>
          </a:xfrm>
          <a:prstGeom prst="rect">
            <a:avLst/>
          </a:prstGeom>
          <a:noFill/>
        </p:spPr>
        <p:txBody>
          <a:bodyPr wrap="square" rtlCol="0">
            <a:spAutoFit/>
          </a:bodyPr>
          <a:lstStyle/>
          <a:p>
            <a:pPr algn="just">
              <a:buFont typeface="Wingdings 2"/>
              <a:buChar char=""/>
              <a:defRPr/>
            </a:pPr>
            <a:r>
              <a:rPr lang="tr-TR" sz="2800" dirty="0"/>
              <a:t>Bireyin beden ve ruh sağlığını, aile içi ilişkilerini, sosyal durumunu ve iş uyumunu bozacak  derecede  sık  ve  fazla  alkol  alması,  aynı  etkiyi  elde  edebilmek  için gittikçe artan miktarlarda alkol alması ve alkol alma isteğini durduramamasıdır.</a:t>
            </a:r>
          </a:p>
        </p:txBody>
      </p:sp>
      <p:sp>
        <p:nvSpPr>
          <p:cNvPr id="10" name="Başlık 2"/>
          <p:cNvSpPr>
            <a:spLocks noGrp="1"/>
          </p:cNvSpPr>
          <p:nvPr>
            <p:ph type="title"/>
          </p:nvPr>
        </p:nvSpPr>
        <p:spPr>
          <a:xfrm>
            <a:off x="657225" y="274638"/>
            <a:ext cx="7866063" cy="547687"/>
          </a:xfrm>
        </p:spPr>
        <p:txBody>
          <a:bodyPr>
            <a:normAutofit fontScale="90000"/>
          </a:bodyPr>
          <a:lstStyle/>
          <a:p>
            <a:pPr algn="ctr"/>
            <a:r>
              <a:rPr lang="tr-TR" sz="2800" b="1" dirty="0" smtClean="0">
                <a:solidFill>
                  <a:schemeClr val="tx2">
                    <a:tint val="100000"/>
                    <a:shade val="90000"/>
                    <a:satMod val="250000"/>
                    <a:alpha val="100000"/>
                  </a:schemeClr>
                </a:solidFill>
              </a:rPr>
              <a:t>ALKOL</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5922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239713" y="571501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294004" y="1600470"/>
            <a:ext cx="8598476" cy="3970318"/>
          </a:xfrm>
          <a:prstGeom prst="rect">
            <a:avLst/>
          </a:prstGeom>
          <a:noFill/>
        </p:spPr>
        <p:txBody>
          <a:bodyPr wrap="square" rtlCol="0">
            <a:spAutoFit/>
          </a:bodyPr>
          <a:lstStyle/>
          <a:p>
            <a:pPr algn="just">
              <a:buFont typeface="Wingdings 2"/>
              <a:buChar char=""/>
              <a:defRPr/>
            </a:pPr>
            <a:r>
              <a:rPr lang="tr-TR" sz="2800" dirty="0"/>
              <a:t>Genellikle ilk denenen yasadışı uyuşturucu maddedir</a:t>
            </a:r>
            <a:r>
              <a:rPr lang="tr-TR" sz="2800" dirty="0" smtClean="0"/>
              <a:t>.</a:t>
            </a:r>
          </a:p>
          <a:p>
            <a:pPr algn="just">
              <a:defRPr/>
            </a:pPr>
            <a:endParaRPr lang="tr-TR" sz="2800" dirty="0"/>
          </a:p>
          <a:p>
            <a:pPr algn="just">
              <a:buFont typeface="Wingdings 2"/>
              <a:buChar char=""/>
              <a:defRPr/>
            </a:pPr>
            <a:r>
              <a:rPr lang="tr-TR" sz="2800" dirty="0"/>
              <a:t>Hint kenevirinden elde edilir</a:t>
            </a:r>
            <a:r>
              <a:rPr lang="tr-TR" sz="2800" dirty="0" smtClean="0"/>
              <a:t>.</a:t>
            </a:r>
          </a:p>
          <a:p>
            <a:pPr algn="just">
              <a:defRPr/>
            </a:pPr>
            <a:endParaRPr lang="tr-TR" sz="2800" dirty="0"/>
          </a:p>
          <a:p>
            <a:pPr algn="just">
              <a:buFont typeface="Wingdings 2"/>
              <a:buChar char=""/>
              <a:defRPr/>
            </a:pPr>
            <a:r>
              <a:rPr lang="tr-TR" sz="2800" dirty="0"/>
              <a:t>Esrar sigara tütünü ile karıştırılır ve sigara yapılarak içilir. </a:t>
            </a:r>
            <a:endParaRPr lang="tr-TR" sz="2800" dirty="0" smtClean="0"/>
          </a:p>
          <a:p>
            <a:pPr algn="just">
              <a:defRPr/>
            </a:pPr>
            <a:endParaRPr lang="tr-TR" sz="2800" dirty="0"/>
          </a:p>
          <a:p>
            <a:pPr algn="just">
              <a:buFont typeface="Wingdings 2"/>
              <a:buChar char=""/>
              <a:defRPr/>
            </a:pPr>
            <a:r>
              <a:rPr lang="tr-TR" sz="2800" dirty="0"/>
              <a:t>Esrarın </a:t>
            </a:r>
            <a:r>
              <a:rPr lang="tr-TR" sz="2800" dirty="0" smtClean="0"/>
              <a:t>mal</a:t>
            </a:r>
            <a:r>
              <a:rPr lang="tr-TR" sz="2800" dirty="0"/>
              <a:t>,  </a:t>
            </a:r>
            <a:r>
              <a:rPr lang="tr-TR" sz="2800" dirty="0" smtClean="0"/>
              <a:t> </a:t>
            </a:r>
            <a:r>
              <a:rPr lang="tr-TR" sz="2800" dirty="0" err="1" smtClean="0"/>
              <a:t>cigaralık</a:t>
            </a:r>
            <a:r>
              <a:rPr lang="tr-TR" sz="2800" dirty="0" smtClean="0"/>
              <a:t> gibi </a:t>
            </a:r>
            <a:r>
              <a:rPr lang="tr-TR" sz="2800" dirty="0"/>
              <a:t>sokak adları vardır.. </a:t>
            </a:r>
          </a:p>
        </p:txBody>
      </p:sp>
      <p:sp>
        <p:nvSpPr>
          <p:cNvPr id="10" name="Başlık 2"/>
          <p:cNvSpPr>
            <a:spLocks noGrp="1"/>
          </p:cNvSpPr>
          <p:nvPr>
            <p:ph type="title"/>
          </p:nvPr>
        </p:nvSpPr>
        <p:spPr>
          <a:xfrm>
            <a:off x="657225" y="274638"/>
            <a:ext cx="7866063" cy="547687"/>
          </a:xfrm>
        </p:spPr>
        <p:txBody>
          <a:bodyPr>
            <a:normAutofit fontScale="90000"/>
          </a:bodyPr>
          <a:lstStyle/>
          <a:p>
            <a:pPr algn="ctr"/>
            <a:r>
              <a:rPr lang="tr-TR" sz="2800" b="1" dirty="0">
                <a:solidFill>
                  <a:schemeClr val="tx2">
                    <a:tint val="100000"/>
                    <a:shade val="90000"/>
                    <a:satMod val="250000"/>
                    <a:alpha val="100000"/>
                  </a:schemeClr>
                </a:solidFill>
              </a:rPr>
              <a:t>ESRAR</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6504" y="5913384"/>
            <a:ext cx="972000" cy="9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206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79512" y="1628800"/>
            <a:ext cx="8787593" cy="523220"/>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endParaRPr lang="tr-TR" sz="2800" b="1" dirty="0">
              <a:latin typeface="+mn-lt"/>
            </a:endParaRPr>
          </a:p>
        </p:txBody>
      </p:sp>
      <p:sp>
        <p:nvSpPr>
          <p:cNvPr id="5" name="14 Dikdörtgen"/>
          <p:cNvSpPr>
            <a:spLocks noChangeArrowheads="1"/>
          </p:cNvSpPr>
          <p:nvPr/>
        </p:nvSpPr>
        <p:spPr bwMode="auto">
          <a:xfrm>
            <a:off x="683568" y="148672"/>
            <a:ext cx="1847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sz="2800" b="1" dirty="0">
              <a:latin typeface="Calibri" panose="020F0502020204030204" pitchFamily="34" charset="0"/>
            </a:endParaRPr>
          </a:p>
        </p:txBody>
      </p:sp>
      <p:cxnSp>
        <p:nvCxnSpPr>
          <p:cNvPr id="6" name="12 Düz Bağlayıcı"/>
          <p:cNvCxnSpPr/>
          <p:nvPr/>
        </p:nvCxnSpPr>
        <p:spPr>
          <a:xfrm>
            <a:off x="138113" y="836712"/>
            <a:ext cx="8904287"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12 Düz Bağlayıcı"/>
          <p:cNvCxnSpPr/>
          <p:nvPr/>
        </p:nvCxnSpPr>
        <p:spPr>
          <a:xfrm>
            <a:off x="62818" y="6093296"/>
            <a:ext cx="8904287" cy="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TextBox 1"/>
          <p:cNvSpPr txBox="1"/>
          <p:nvPr/>
        </p:nvSpPr>
        <p:spPr>
          <a:xfrm>
            <a:off x="307391" y="980728"/>
            <a:ext cx="8598476" cy="5262979"/>
          </a:xfrm>
          <a:prstGeom prst="rect">
            <a:avLst/>
          </a:prstGeom>
          <a:noFill/>
        </p:spPr>
        <p:txBody>
          <a:bodyPr wrap="square" rtlCol="0">
            <a:spAutoFit/>
          </a:bodyPr>
          <a:lstStyle/>
          <a:p>
            <a:pPr algn="just">
              <a:buFont typeface="Wingdings 2"/>
              <a:buChar char=""/>
              <a:defRPr/>
            </a:pPr>
            <a:r>
              <a:rPr lang="tr-TR" sz="2800" dirty="0"/>
              <a:t>Kalp ritminde bozulma, iştah artışı ve ağız kuruluğu yapar, sarhoşluk hali yaratır. Gözlerde kanlanma, göz etrafında kızarma, döküntüye neden olabilir.</a:t>
            </a:r>
          </a:p>
          <a:p>
            <a:pPr algn="just">
              <a:buFont typeface="Wingdings 2"/>
              <a:buChar char=""/>
              <a:defRPr/>
            </a:pPr>
            <a:r>
              <a:rPr lang="tr-TR" sz="2800" dirty="0"/>
              <a:t>Konuşma ve denge bozulur,  renk, ses, mekan algısı değişir.</a:t>
            </a:r>
          </a:p>
          <a:p>
            <a:pPr algn="just">
              <a:buFont typeface="Wingdings 2"/>
              <a:buChar char=""/>
              <a:defRPr/>
            </a:pPr>
            <a:r>
              <a:rPr lang="tr-TR" sz="2800" dirty="0"/>
              <a:t>Motor hareketlerde yavaşlama, unutkanlık, artan konuşkanlık, sahte bir cesaret hali baş gösterir.</a:t>
            </a:r>
          </a:p>
          <a:p>
            <a:pPr algn="just">
              <a:buFont typeface="Wingdings 2"/>
              <a:buChar char=""/>
              <a:defRPr/>
            </a:pPr>
            <a:r>
              <a:rPr lang="tr-TR" sz="2800" dirty="0"/>
              <a:t>Kuru öksürük, bronşit, </a:t>
            </a:r>
            <a:r>
              <a:rPr lang="tr-TR" sz="2800" dirty="0" err="1"/>
              <a:t>faranjit</a:t>
            </a:r>
            <a:r>
              <a:rPr lang="tr-TR" sz="2800" dirty="0"/>
              <a:t>, akciğer kanseri görülme sıklığı sigara içenlere göre 5 kat fazladır.</a:t>
            </a:r>
          </a:p>
          <a:p>
            <a:pPr algn="just">
              <a:buFont typeface="Wingdings 2"/>
              <a:buChar char=""/>
              <a:defRPr/>
            </a:pPr>
            <a:r>
              <a:rPr lang="tr-TR" sz="2800" dirty="0"/>
              <a:t> Esrar kullananlarda şizofreni görülme riski kullanmayanlara göre 7 kat fazladır.</a:t>
            </a:r>
          </a:p>
        </p:txBody>
      </p:sp>
      <p:sp>
        <p:nvSpPr>
          <p:cNvPr id="10" name="Başlık 2"/>
          <p:cNvSpPr>
            <a:spLocks noGrp="1"/>
          </p:cNvSpPr>
          <p:nvPr>
            <p:ph type="title"/>
          </p:nvPr>
        </p:nvSpPr>
        <p:spPr>
          <a:xfrm>
            <a:off x="657225" y="274638"/>
            <a:ext cx="7866063" cy="547687"/>
          </a:xfrm>
        </p:spPr>
        <p:txBody>
          <a:bodyPr>
            <a:normAutofit fontScale="90000"/>
          </a:bodyPr>
          <a:lstStyle/>
          <a:p>
            <a:pPr algn="ctr"/>
            <a:r>
              <a:rPr lang="tr-TR" sz="2800" b="1" dirty="0">
                <a:solidFill>
                  <a:schemeClr val="tx2">
                    <a:tint val="100000"/>
                    <a:shade val="90000"/>
                    <a:satMod val="250000"/>
                    <a:alpha val="100000"/>
                  </a:schemeClr>
                </a:solidFill>
              </a:rPr>
              <a:t>ESRAR</a:t>
            </a:r>
            <a:endParaRPr lang="tr-TR" sz="2800" b="1" dirty="0">
              <a:latin typeface="Palatino Linotype" panose="02040502050505030304" pitchFamily="18" charset="0"/>
            </a:endParaRPr>
          </a:p>
        </p:txBody>
      </p:sp>
      <p:pic>
        <p:nvPicPr>
          <p:cNvPr id="9" name="Picture 3" descr="C:\Users\Habip BOZKURT\Pictures\LOGO_files\LOGO_files\logo_Me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58214" y="6072206"/>
            <a:ext cx="684000" cy="68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4434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Özel 1">
      <a:majorFont>
        <a:latin typeface="Palatino Linotype"/>
        <a:ea typeface=""/>
        <a:cs typeface=""/>
      </a:majorFont>
      <a:minorFont>
        <a:latin typeface="Palatino Linotype"/>
        <a:ea typeface=""/>
        <a:cs typeface=""/>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1071</TotalTime>
  <Words>1942</Words>
  <Application>Microsoft Office PowerPoint</Application>
  <PresentationFormat>Ekran Gösterisi (4:3)</PresentationFormat>
  <Paragraphs>259</Paragraphs>
  <Slides>60</Slides>
  <Notes>1</Notes>
  <HiddenSlides>0</HiddenSlides>
  <MMClips>1</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Hisse Senedi</vt:lpstr>
      <vt:lpstr>MADDE BAĞIMLILIĞI NEDİR?</vt:lpstr>
      <vt:lpstr>Slayt 2</vt:lpstr>
      <vt:lpstr>Slayt 3</vt:lpstr>
      <vt:lpstr>BAĞIMLILIK YAPAN MADDELER</vt:lpstr>
      <vt:lpstr>NİKOTİN</vt:lpstr>
      <vt:lpstr>NİKOTİN</vt:lpstr>
      <vt:lpstr>ALKOL</vt:lpstr>
      <vt:lpstr>ESRAR</vt:lpstr>
      <vt:lpstr>ESRAR</vt:lpstr>
      <vt:lpstr>               ESRARLA İLGİLİ YANLIŞ İNANÇLAR</vt:lpstr>
      <vt:lpstr>Slayt 11</vt:lpstr>
      <vt:lpstr>BONZAİ NEDİR?</vt:lpstr>
      <vt:lpstr>BONZAİ NEDİR?</vt:lpstr>
      <vt:lpstr>BONZAİ NEDİR?</vt:lpstr>
      <vt:lpstr>Slayt 15</vt:lpstr>
      <vt:lpstr>UÇUCU MADDELER</vt:lpstr>
      <vt:lpstr>UÇUCU MADDELER</vt:lpstr>
      <vt:lpstr>ECSTACY</vt:lpstr>
      <vt:lpstr>ECSTACY</vt:lpstr>
      <vt:lpstr>ECSTACY</vt:lpstr>
      <vt:lpstr>EROİN</vt:lpstr>
      <vt:lpstr>Slayt 22</vt:lpstr>
      <vt:lpstr>Slayt 23</vt:lpstr>
      <vt:lpstr>Slayt 24</vt:lpstr>
      <vt:lpstr>Gencin Madde Kullanım Davranışı  Nasıl Anlaşılabilir?</vt:lpstr>
      <vt:lpstr>Slayt 26</vt:lpstr>
      <vt:lpstr>Slayt 27</vt:lpstr>
      <vt:lpstr>Slayt 28</vt:lpstr>
      <vt:lpstr>Slayt 29</vt:lpstr>
      <vt:lpstr>Slayt 30</vt:lpstr>
      <vt:lpstr>Slayt 31</vt:lpstr>
      <vt:lpstr>Slayt 32</vt:lpstr>
      <vt:lpstr>AİLELERE ÖNERİLER</vt:lpstr>
      <vt:lpstr>İyi Model Olun…</vt:lpstr>
      <vt:lpstr>Güçlü Aile Bağı Kurun…</vt:lpstr>
      <vt:lpstr> Ona ‘’HAYIR’’ demeyi öğretin…</vt:lpstr>
      <vt:lpstr>Onu Dinlemeye Özen Gösterin…</vt:lpstr>
      <vt:lpstr>Öğüt Vermeyin, Sadece Fikrinizi Söyleyin…</vt:lpstr>
      <vt:lpstr>Öğrenmesine Yardımcı Olun…</vt:lpstr>
      <vt:lpstr>Onunla Konuşmaktan Çekinmeyin…  «Kendi yaptığınız hataları da açık  ifade edin ve onu neden bu durumdan koruduğunuzu açıklayın.» </vt:lpstr>
      <vt:lpstr>Yargılamayın…</vt:lpstr>
      <vt:lpstr>Tehdit Etmeyin…</vt:lpstr>
      <vt:lpstr>Aşırı Sorgulayıcı Olmayın…</vt:lpstr>
      <vt:lpstr>Emir Vermeyin…</vt:lpstr>
      <vt:lpstr>Gereksiz Ahlak Derslerinden Kaçının…</vt:lpstr>
      <vt:lpstr>Gereksiz Teşhisler Koymayın…</vt:lpstr>
      <vt:lpstr>Sınırlarını Belirleyin…  * Her çocuğun sınırlarını bilmeye  ihtiyacı vardır. * Sınırlar çocuğun kapasitesini aşmamalı (yaş düzeyine uygun) * Koyduğunuz sınırlar açık ve anlaşılır olmalı. * Kuralları çocuğa ne yapmaması gerektiği kadar, ne  yapması gerektiğini söylemeli. * Konulan kuralları uygulamada kararlı olun.  * Sınırlar yalnız çocuk için değil, tüm aile üyeleri için geçerli olmalı.  </vt:lpstr>
      <vt:lpstr> YAŞ DÜZEYLERİNE GÖRE  AİLELERE ÖNERİLER  </vt:lpstr>
      <vt:lpstr>OKUL ÖNCESİ DÖNEM</vt:lpstr>
      <vt:lpstr>OKUL ÖNCESİ DÖNEM</vt:lpstr>
      <vt:lpstr>OKUL ÖNCESİ DÖNEM</vt:lpstr>
      <vt:lpstr>OKUL ÖNCESİ DÖNEM</vt:lpstr>
      <vt:lpstr>İLKOKUL DÖNEMİ</vt:lpstr>
      <vt:lpstr>İLKOKUL  ÇAĞI…</vt:lpstr>
      <vt:lpstr>İLKOKUL  ÇAĞI…</vt:lpstr>
      <vt:lpstr>ERGENLİK DÖNEMİ</vt:lpstr>
      <vt:lpstr>ERGENLİK DÖNEMİ</vt:lpstr>
      <vt:lpstr>ERGENLİK DÖNEMİ</vt:lpstr>
      <vt:lpstr>ERGENLİK DÖNEMİ</vt:lpstr>
      <vt:lpstr>Slayt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Habip BOZKURT</dc:creator>
  <cp:lastModifiedBy>nokta</cp:lastModifiedBy>
  <cp:revision>145</cp:revision>
  <dcterms:created xsi:type="dcterms:W3CDTF">2014-09-25T08:14:52Z</dcterms:created>
  <dcterms:modified xsi:type="dcterms:W3CDTF">2015-01-06T11:44:18Z</dcterms:modified>
</cp:coreProperties>
</file>